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068" r:id="rId4"/>
  </p:sldMasterIdLst>
  <p:notesMasterIdLst>
    <p:notesMasterId r:id="rId37"/>
  </p:notesMasterIdLst>
  <p:handoutMasterIdLst>
    <p:handoutMasterId r:id="rId38"/>
  </p:handoutMasterIdLst>
  <p:sldIdLst>
    <p:sldId id="258" r:id="rId5"/>
    <p:sldId id="256" r:id="rId6"/>
    <p:sldId id="259" r:id="rId7"/>
    <p:sldId id="260" r:id="rId8"/>
    <p:sldId id="261" r:id="rId9"/>
    <p:sldId id="2147479704" r:id="rId10"/>
    <p:sldId id="272" r:id="rId11"/>
    <p:sldId id="262" r:id="rId12"/>
    <p:sldId id="285" r:id="rId13"/>
    <p:sldId id="263" r:id="rId14"/>
    <p:sldId id="284" r:id="rId15"/>
    <p:sldId id="271" r:id="rId16"/>
    <p:sldId id="275" r:id="rId17"/>
    <p:sldId id="278" r:id="rId18"/>
    <p:sldId id="274" r:id="rId19"/>
    <p:sldId id="273" r:id="rId20"/>
    <p:sldId id="265" r:id="rId21"/>
    <p:sldId id="279" r:id="rId22"/>
    <p:sldId id="280" r:id="rId23"/>
    <p:sldId id="266" r:id="rId24"/>
    <p:sldId id="267" r:id="rId25"/>
    <p:sldId id="281" r:id="rId26"/>
    <p:sldId id="282" r:id="rId27"/>
    <p:sldId id="268" r:id="rId28"/>
    <p:sldId id="269" r:id="rId29"/>
    <p:sldId id="270" r:id="rId30"/>
    <p:sldId id="283" r:id="rId31"/>
    <p:sldId id="2147483647" r:id="rId32"/>
    <p:sldId id="2134805434" r:id="rId33"/>
    <p:sldId id="264" r:id="rId34"/>
    <p:sldId id="277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 al curso" id="{12FEF065-B3A6-4543-940D-FBE533E61D6D}">
          <p14:sldIdLst>
            <p14:sldId id="258"/>
            <p14:sldId id="256"/>
          </p14:sldIdLst>
        </p14:section>
        <p14:section name="Sesión principal" id="{5596754D-FF73-4CAE-B8D4-DBC593DDF241}">
          <p14:sldIdLst>
            <p14:sldId id="259"/>
            <p14:sldId id="260"/>
            <p14:sldId id="261"/>
            <p14:sldId id="2147479704"/>
            <p14:sldId id="272"/>
            <p14:sldId id="262"/>
            <p14:sldId id="285"/>
            <p14:sldId id="263"/>
            <p14:sldId id="284"/>
            <p14:sldId id="271"/>
            <p14:sldId id="275"/>
            <p14:sldId id="278"/>
            <p14:sldId id="274"/>
            <p14:sldId id="273"/>
            <p14:sldId id="265"/>
            <p14:sldId id="279"/>
            <p14:sldId id="280"/>
            <p14:sldId id="266"/>
            <p14:sldId id="267"/>
            <p14:sldId id="281"/>
            <p14:sldId id="282"/>
            <p14:sldId id="268"/>
            <p14:sldId id="269"/>
            <p14:sldId id="270"/>
            <p14:sldId id="283"/>
            <p14:sldId id="2147483647"/>
            <p14:sldId id="2134805434"/>
            <p14:sldId id="264"/>
            <p14:sldId id="277"/>
            <p14:sldId id="276"/>
          </p14:sldIdLst>
        </p14:section>
        <p14:section name="Conclusión" id="{80DCB41F-D5A1-425B-8073-1AED09A6F3FE}">
          <p14:sldIdLst/>
        </p14:section>
      </p14:sectionLst>
    </p:ext>
    <p:ext uri="{EFAFB233-063F-42B5-8137-9DF3F51BA10A}">
      <p15:sldGuideLst xmlns:p15="http://schemas.microsoft.com/office/powerpoint/2012/main">
        <p15:guide id="1" pos="422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2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DE1"/>
    <a:srgbClr val="F4F3F5"/>
    <a:srgbClr val="E7E6E1"/>
    <a:srgbClr val="F0F0F0"/>
    <a:srgbClr val="743A1E"/>
    <a:srgbClr val="F7F6F7"/>
    <a:srgbClr val="275272"/>
    <a:srgbClr val="F1F0F2"/>
    <a:srgbClr val="F2F2F2"/>
    <a:srgbClr val="F2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AF92D-20DE-4365-A6B3-8F91894A9731}" v="3" dt="2025-02-14T21:31:54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346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>
        <p:guide pos="4224"/>
        <p:guide orient="horz" pos="2160"/>
        <p:guide pos="584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88454-C025-467B-BC07-324D7250F171}" type="datetime8">
              <a:rPr lang="en-US" smtClean="0">
                <a:latin typeface="Segoe UI" pitchFamily="34" charset="0"/>
              </a:rPr>
              <a:t>3/13/2025 3:42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ECC9B7F-56AD-4C6E-9C09-59539C8F5498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67BBB6-3EE9-468B-880F-B9763807E13F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6DCCE-FE69-0189-445A-E438221C15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87139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948CA5-7F2F-4370-8ABC-0E48D0595019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F1140-CF31-5F58-4F7C-F3FC9BD74C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33486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ES" sz="900"/>
              <a:t>Esta imagen se ha creado en Copilot con Microsoft Designer </a:t>
            </a:r>
            <a:br>
              <a:rPr lang="es-ES" sz="900"/>
            </a:br>
            <a:r>
              <a:rPr lang="es-ES" sz="900"/>
              <a:t>usando las palabras de la izquierda.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ES" sz="900"/>
              <a:t>¿Por qué están mal escritas las palabras?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ES" sz="900"/>
              <a:t>Respuesta de Copilot:</a:t>
            </a:r>
          </a:p>
          <a:p>
            <a:pPr algn="l"/>
            <a:r>
              <a:rPr lang="es-E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Las palabras mal escritas en las imágenes se deben a las limitaciones del modelo de generación de imágenes. Estos modelos suelen tener problemas a la hora de representar el texto de forma precisa, sobre todo cuando se crean imágenes complejas o artísticas.</a:t>
            </a:r>
          </a:p>
          <a:p>
            <a:pPr algn="l"/>
            <a:endParaRPr lang="en-US" b="0" i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s-E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Si tiene que explicar esto a otras personas, puede mencionar que la generación de imágenes se centra en los aspectos visuales y temáticos, más que en la precisión del texto. El objetivo principal es capturar al esencia de un personaje que es un diseñador talentoso que crea experiencias mágicas. Si necesita hacer ajustes o más ayuda, puede indicármelo.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C5C072-4801-425D-A948-E877DF0AEEDA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B9A2-7269-2149-DC57-D5CF44994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744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"Mad Libs®" es una marca comercial registrada de Penguin Group (USA) Inc. Esto no es ningún tipo de publicidad ni afiliación con el propietario de la marca y solo se usa con fines educativos.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2E52AB-2232-448E-AE14-8D4F8CCE94CF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BE37C-486E-8219-196C-CF1ACAA0F4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29621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6328BF-226A-46F6-AD7F-D7D2C321883E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E6218-5FA0-2B9D-1A1A-C6ED3201D6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2724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2A9862-378B-491B-8D7F-A5E100612BAD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5ABA6-4AF3-A207-CD32-D45972E0BB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65152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A17C3E-AEDD-4BD2-957E-32EDC4C87053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E0E5B-3027-8C40-3A43-58BF866439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48376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F57B4-DAC2-30ED-B900-9C3DF808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5AECA-5E0F-12A2-84C2-CDB349CA5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71A6E-4FA5-D56F-2149-A8B2FD17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 i="1"/>
              <a:t>Anime a los alumnos a compartir sus resultados y a debatir sobre las técnicas de creación de solicitudes que les han parecido más eficaces.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6B29-321E-8BDA-AE19-C217B45CE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520A6-9CA3-DBE0-F9CB-4E87A202C0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28044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s-ES" b="0" i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Permita que los alumnos dediquen unos minutos a reflexionar sobre las preguntas. Después, use las animaciones de la diapositiva para mostrar las respuestas correctas</a:t>
            </a:r>
          </a:p>
          <a:p>
            <a:pPr algn="l"/>
            <a:endParaRPr lang="en-GB" b="0" i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77CD65-41C2-4EA8-879E-11EBCA8A5396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58026-F907-0F2A-096D-02CB24A44A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27817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9CF70-F1B7-40BF-A2CD-14E753EA6C88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F946D-DCFC-0868-3FD1-38962D90F9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3550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799BA5-18CF-4BD0-A1A1-A6CA79D7ACB4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16012-5AEF-1B73-7192-0D4239EF73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06203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F98293-FA0C-4065-A7D8-2ED874BE9910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04B8-E545-8B05-5992-8E8AF6893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51085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C59DB1-4292-494F-B4DE-5DBB22FA12F6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0375-68C2-6384-9227-A85D8C9453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73016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E9658F-668D-484A-AFF1-1DFD3ED278CB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2D10-B368-FF01-4B72-3C68F33384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95264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83C29D9-C969-444B-9E68-96704D65543A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4595F-3317-DC91-227C-9EAA730491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35912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C9BC4C1-68B6-48F7-8DC1-0BCCCCFFC15D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375E1-F66E-4831-42FA-97BD1F1B0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32959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9F1CEC-012C-45B3-976D-92CF74006199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9EC-D11E-A01F-781D-57F3A5ADE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81992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4E78D18-8F9A-41A0-B663-80C2F72EB9C1}" type="datetime8">
              <a:rPr lang="en-US" smtClean="0"/>
              <a:t>3/13/2025 3:42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1279A-521A-ECF2-703C-37023F693B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s-E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244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8836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4051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918721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8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592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74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9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441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582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84837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87616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05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3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14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832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4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29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718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86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50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9206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9912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1890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2499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139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1608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8293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524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8792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35677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95679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3292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62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582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4848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106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841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1935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5606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9854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8546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8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330837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7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68369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360373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29187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1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3158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280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7157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6175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011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75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693656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0096784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23196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273688124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4020007"/>
            <a:ext cx="11025188" cy="43088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962546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055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554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31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987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514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116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438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566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145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9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9487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0475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49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390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20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1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  <p:sldLayoutId id="2147485080" r:id="rId12"/>
    <p:sldLayoutId id="2147485081" r:id="rId13"/>
    <p:sldLayoutId id="2147485082" r:id="rId14"/>
    <p:sldLayoutId id="2147485083" r:id="rId15"/>
    <p:sldLayoutId id="2147485084" r:id="rId16"/>
    <p:sldLayoutId id="2147485085" r:id="rId17"/>
    <p:sldLayoutId id="2147485086" r:id="rId18"/>
    <p:sldLayoutId id="2147485087" r:id="rId19"/>
    <p:sldLayoutId id="2147485088" r:id="rId20"/>
    <p:sldLayoutId id="2147485089" r:id="rId21"/>
    <p:sldLayoutId id="2147485090" r:id="rId22"/>
    <p:sldLayoutId id="2147485091" r:id="rId23"/>
    <p:sldLayoutId id="2147485092" r:id="rId24"/>
    <p:sldLayoutId id="2147485093" r:id="rId25"/>
    <p:sldLayoutId id="2147485094" r:id="rId26"/>
    <p:sldLayoutId id="2147485095" r:id="rId27"/>
    <p:sldLayoutId id="2147485096" r:id="rId28"/>
    <p:sldLayoutId id="2147485097" r:id="rId29"/>
    <p:sldLayoutId id="2147485098" r:id="rId30"/>
    <p:sldLayoutId id="2147485099" r:id="rId31"/>
    <p:sldLayoutId id="2147485100" r:id="rId32"/>
    <p:sldLayoutId id="2147485101" r:id="rId33"/>
    <p:sldLayoutId id="2147485102" r:id="rId34"/>
    <p:sldLayoutId id="2147485103" r:id="rId35"/>
    <p:sldLayoutId id="2147485104" r:id="rId36"/>
    <p:sldLayoutId id="2147485105" r:id="rId37"/>
    <p:sldLayoutId id="2147485106" r:id="rId38"/>
    <p:sldLayoutId id="2147485107" r:id="rId39"/>
    <p:sldLayoutId id="2147485108" r:id="rId40"/>
    <p:sldLayoutId id="2147485109" r:id="rId41"/>
    <p:sldLayoutId id="2147485110" r:id="rId42"/>
    <p:sldLayoutId id="2147485111" r:id="rId43"/>
    <p:sldLayoutId id="2147485112" r:id="rId44"/>
    <p:sldLayoutId id="2147485113" r:id="rId45"/>
    <p:sldLayoutId id="2147485114" r:id="rId46"/>
    <p:sldLayoutId id="2147485115" r:id="rId47"/>
    <p:sldLayoutId id="2147485116" r:id="rId48"/>
    <p:sldLayoutId id="2147485117" r:id="rId49"/>
    <p:sldLayoutId id="2147485118" r:id="rId50"/>
    <p:sldLayoutId id="2147485119" r:id="rId51"/>
    <p:sldLayoutId id="2147485120" r:id="rId52"/>
    <p:sldLayoutId id="2147485121" r:id="rId53"/>
    <p:sldLayoutId id="2147485122" r:id="rId54"/>
    <p:sldLayoutId id="2147485123" r:id="rId55"/>
    <p:sldLayoutId id="2147485124" r:id="rId56"/>
    <p:sldLayoutId id="2147485125" r:id="rId57"/>
    <p:sldLayoutId id="2147485126" r:id="rId58"/>
    <p:sldLayoutId id="2147485127" r:id="rId59"/>
    <p:sldLayoutId id="2147485128" r:id="rId60"/>
    <p:sldLayoutId id="2147485129" r:id="rId61"/>
    <p:sldLayoutId id="2147485130" r:id="rId62"/>
    <p:sldLayoutId id="2147485131" r:id="rId63"/>
    <p:sldLayoutId id="2147485132" r:id="rId64"/>
    <p:sldLayoutId id="2147485133" r:id="rId65"/>
    <p:sldLayoutId id="2147485134" r:id="rId66"/>
    <p:sldLayoutId id="2147485135" r:id="rId67"/>
    <p:sldLayoutId id="2147485136" r:id="rId68"/>
    <p:sldLayoutId id="2147485137" r:id="rId69"/>
    <p:sldLayoutId id="2147485138" r:id="rId70"/>
    <p:sldLayoutId id="2147485139" r:id="rId71"/>
    <p:sldLayoutId id="2147485140" r:id="rId72"/>
    <p:sldLayoutId id="2147485141" r:id="rId73"/>
    <p:sldLayoutId id="2147485142" r:id="rId74"/>
    <p:sldLayoutId id="2147485143" r:id="rId75"/>
    <p:sldLayoutId id="2147485144" r:id="rId76"/>
    <p:sldLayoutId id="2147485145" r:id="rId77"/>
    <p:sldLayoutId id="2147485146" r:id="rId78"/>
    <p:sldLayoutId id="2147485147" r:id="rId79"/>
    <p:sldLayoutId id="2147485148" r:id="rId80"/>
    <p:sldLayoutId id="2147485149" r:id="rId81"/>
    <p:sldLayoutId id="2147485150" r:id="rId82"/>
    <p:sldLayoutId id="2147485151" r:id="rId8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jpe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hyperlink" Target="https://copilot.microsof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hyperlink" Target="https://aka.ms/explore-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5DD1-EAB8-8AB8-FAB2-B65226E5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19603"/>
            <a:ext cx="6006086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s-ES" sz="4400" dirty="0">
                <a:solidFill>
                  <a:schemeClr val="tx1"/>
                </a:solidFill>
                <a:ea typeface="+mj-ea"/>
                <a:cs typeface="+mj-cs"/>
              </a:rPr>
              <a:t>Microsoft </a:t>
            </a:r>
            <a:r>
              <a:rPr lang="es-ES" sz="4400" dirty="0" err="1">
                <a:solidFill>
                  <a:schemeClr val="tx1"/>
                </a:solidFill>
                <a:ea typeface="+mj-ea"/>
                <a:cs typeface="+mj-cs"/>
              </a:rPr>
              <a:t>Learn</a:t>
            </a:r>
            <a:r>
              <a:rPr lang="es-ES" sz="4400" dirty="0">
                <a:solidFill>
                  <a:schemeClr val="tx1"/>
                </a:solidFill>
                <a:ea typeface="+mj-ea"/>
                <a:cs typeface="+mj-cs"/>
              </a:rPr>
              <a:t>:</a:t>
            </a:r>
            <a:br>
              <a:rPr lang="es-ES" dirty="0"/>
            </a:br>
            <a:r>
              <a:rPr lang="es-ES" sz="4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a typeface="+mj-ea"/>
                <a:cs typeface="+mj-cs"/>
              </a:rPr>
              <a:t>La posibilidad de brillar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2A955-5DA0-D95F-4045-D33BAC241BA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5475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73DE2-B151-D805-01AD-8430413E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F25F-CFD4-10D3-B580-2E6B403B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1: Introducción     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10FB810-9C14-4758-5B79-A02491AA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BACDBFCC-3E58-6ACA-CDA6-023D66D8E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EA63B2F-92D3-AAF9-5E60-EE75A758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D68058-67ED-934E-9C59-C91DF463B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6" name="Arrow: Bent 55">
            <a:extLst>
              <a:ext uri="{FF2B5EF4-FFF2-40B4-BE49-F238E27FC236}">
                <a16:creationId xmlns:a16="http://schemas.microsoft.com/office/drawing/2014/main" id="{77BEC889-C128-0AD2-FE84-DDA4EA7EB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E6697F7-23A1-178C-BC33-8222F7E12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58" name="Arrow: U-Turn 57">
            <a:extLst>
              <a:ext uri="{FF2B5EF4-FFF2-40B4-BE49-F238E27FC236}">
                <a16:creationId xmlns:a16="http://schemas.microsoft.com/office/drawing/2014/main" id="{A0BFA189-ECF9-C816-61FA-F4FAF0F3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 descr="The image shows a section from a Microsoft Office application. The section displayed is part of the file menu, which includes options for managing documents. The options listed are: Home (highlighted in red), New, Open, Get Add-ins, Info, Save a Copy (highlighted in red), Save as Adobe PDF, and Print.">
            <a:extLst>
              <a:ext uri="{FF2B5EF4-FFF2-40B4-BE49-F238E27FC236}">
                <a16:creationId xmlns:a16="http://schemas.microsoft.com/office/drawing/2014/main" id="{C4CF746E-6D53-71A8-79EE-DC71188F86A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60" name="Arrow: U-Turn 59">
              <a:extLst>
                <a:ext uri="{FF2B5EF4-FFF2-40B4-BE49-F238E27FC236}">
                  <a16:creationId xmlns:a16="http://schemas.microsoft.com/office/drawing/2014/main" id="{CC47DA49-B2DD-7ED5-7545-4B419FB927F8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Arrow: Bent 60">
              <a:extLst>
                <a:ext uri="{FF2B5EF4-FFF2-40B4-BE49-F238E27FC236}">
                  <a16:creationId xmlns:a16="http://schemas.microsoft.com/office/drawing/2014/main" id="{F4606CA2-CC8A-28DE-277B-0E3D0A6C0931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7A54A13-CECC-8530-2470-20BC1171BAF6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8E51E06-E73E-0C28-51D3-5A47CA80DDCE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7B326BF-525E-F20C-0E3E-10C2EE2AE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68" name="Arrow: U-Turn 67">
            <a:extLst>
              <a:ext uri="{FF2B5EF4-FFF2-40B4-BE49-F238E27FC236}">
                <a16:creationId xmlns:a16="http://schemas.microsoft.com/office/drawing/2014/main" id="{1AA0984F-C172-7F03-FBF6-83E5A31C1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9" name="Table 354">
            <a:extLst>
              <a:ext uri="{FF2B5EF4-FFF2-40B4-BE49-F238E27FC236}">
                <a16:creationId xmlns:a16="http://schemas.microsoft.com/office/drawing/2014/main" id="{07216A24-20DE-063A-9E76-AFFDE627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3310745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717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el archivo PowerPoint "Explore AI_Presentation"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77540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Siga estos pasos para crear una copia del archivo, </a:t>
                      </a:r>
                      <a:b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para que pueda editarla: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56631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Archivo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Guarde una copia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En el cuadro "Guardar como", agregue su apellido o iniciales al nombre del archivo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Seleccione Guardar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</a:endParaRPr>
                    </a:p>
                  </a:txBody>
                  <a:tcPr marL="13716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70" name="Picture 69">
            <a:extLst>
              <a:ext uri="{FF2B5EF4-FFF2-40B4-BE49-F238E27FC236}">
                <a16:creationId xmlns:a16="http://schemas.microsoft.com/office/drawing/2014/main" id="{18A027D8-7F61-29A4-4089-10734672E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D314FAC-6545-2368-5620-A2D684EC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A399E-F76A-C319-F848-CF1C5FC03FD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pic>
        <p:nvPicPr>
          <p:cNvPr id="7" name="Picture 6" descr="A red line with a white background&#10;&#10;AI-generated content may be incorrect.">
            <a:extLst>
              <a:ext uri="{FF2B5EF4-FFF2-40B4-BE49-F238E27FC236}">
                <a16:creationId xmlns:a16="http://schemas.microsoft.com/office/drawing/2014/main" id="{345615ED-1C5C-8FA7-B313-180EFC5996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091"/>
          <a:stretch/>
        </p:blipFill>
        <p:spPr>
          <a:xfrm>
            <a:off x="5507817" y="5224706"/>
            <a:ext cx="6586523" cy="81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24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6DCD-8F8E-AFD7-95D4-E9614CA1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577CCF-2FCD-77BF-B9AB-E3BCE5399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1EE6E72-9CFB-CA59-55ED-E1AAA23E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3D090E-E62B-47B6-ECB2-015D707C953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24_1">
            <a:extLst>
              <a:ext uri="{FF2B5EF4-FFF2-40B4-BE49-F238E27FC236}">
                <a16:creationId xmlns:a16="http://schemas.microsoft.com/office/drawing/2014/main" id="{AAB009CF-C34E-F5DB-C1DD-C6F9BA424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85897"/>
            <a:ext cx="11017250" cy="4350765"/>
          </a:xfrm>
          <a:prstGeom prst="roundRect">
            <a:avLst>
              <a:gd name="adj" fmla="val 3598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3EB4CBAD-50C1-2DCF-2185-B0E151BAA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26123" y="2831768"/>
            <a:ext cx="10742930" cy="2967734"/>
          </a:xfrm>
          <a:prstGeom prst="roundRect">
            <a:avLst>
              <a:gd name="adj" fmla="val 378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4C6C-58EB-86CA-9383-58BEFD50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2: Definir la idea y establecer el contexto</a:t>
            </a: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5C86E689-3057-F24F-D2E5-F2A6A7A41131}"/>
              </a:ext>
            </a:extLst>
          </p:cNvPr>
          <p:cNvSpPr>
            <a:spLocks/>
          </p:cNvSpPr>
          <p:nvPr/>
        </p:nvSpPr>
        <p:spPr>
          <a:xfrm>
            <a:off x="726123" y="1723057"/>
            <a:ext cx="10742930" cy="971551"/>
          </a:xfrm>
          <a:prstGeom prst="roundRect">
            <a:avLst>
              <a:gd name="adj" fmla="val 12325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s-ES" sz="2000" b="0" i="0">
                <a:solidFill>
                  <a:schemeClr val="tx1"/>
                </a:solidFill>
                <a:effectLst/>
              </a:rPr>
              <a:t>Para este ejercicio, trabajaremos la definición y edición de nuestras ideas para un destino turístico generado mediante 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DE1D9-1890-C7BB-89B2-8540018369E7}"/>
              </a:ext>
            </a:extLst>
          </p:cNvPr>
          <p:cNvSpPr txBox="1"/>
          <p:nvPr/>
        </p:nvSpPr>
        <p:spPr>
          <a:xfrm>
            <a:off x="863283" y="3002318"/>
            <a:ext cx="9527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2000"/>
              <a:t>Siga los pasos de la Unidad 2 para sentar las bases de su destino de ensueño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8064FAB-DDC2-C7C6-E00E-75EBFA48C450}"/>
              </a:ext>
            </a:extLst>
          </p:cNvPr>
          <p:cNvSpPr>
            <a:spLocks/>
          </p:cNvSpPr>
          <p:nvPr/>
        </p:nvSpPr>
        <p:spPr bwMode="auto">
          <a:xfrm>
            <a:off x="863283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es-ES" sz="1800">
                <a:solidFill>
                  <a:schemeClr val="tx1"/>
                </a:solidFill>
              </a:rPr>
              <a:t>Use una solicitud basada en roles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1224EFF-DCC6-2569-3B30-4E18CEABC455}"/>
              </a:ext>
            </a:extLst>
          </p:cNvPr>
          <p:cNvSpPr>
            <a:spLocks/>
          </p:cNvSpPr>
          <p:nvPr/>
        </p:nvSpPr>
        <p:spPr bwMode="auto">
          <a:xfrm>
            <a:off x="4397481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es-ES" sz="1800">
                <a:solidFill>
                  <a:schemeClr val="tx1"/>
                </a:solidFill>
              </a:rPr>
              <a:t>Defina la idea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7E7CCCD-C9F6-6E51-ABBA-26BA0F7B974C}"/>
              </a:ext>
            </a:extLst>
          </p:cNvPr>
          <p:cNvSpPr>
            <a:spLocks/>
          </p:cNvSpPr>
          <p:nvPr/>
        </p:nvSpPr>
        <p:spPr bwMode="auto">
          <a:xfrm>
            <a:off x="7931679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es-ES" sz="1800">
                <a:solidFill>
                  <a:schemeClr val="tx1"/>
                </a:solidFill>
              </a:rPr>
              <a:t>Presente su idea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88E68A-210A-2ED8-71E7-89967FC1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696486"/>
            <a:ext cx="640080" cy="640080"/>
            <a:chOff x="547424" y="4293480"/>
            <a:chExt cx="640026" cy="65741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97A3B6-8F69-DDBD-19E9-A001F1428E1E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587FC2-D45E-05EF-E19D-E274B0341A6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3" name="Rounded Rectangle 3_1">
                  <a:extLst>
                    <a:ext uri="{FF2B5EF4-FFF2-40B4-BE49-F238E27FC236}">
                      <a16:creationId xmlns:a16="http://schemas.microsoft.com/office/drawing/2014/main" id="{98A54EC7-0555-29D6-D1BC-AB9773C707CA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F8D2A1A9-CC69-B1D8-28DA-176F4C8FEC8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" name="Rounded Rectangle 3_1">
                <a:extLst>
                  <a:ext uri="{FF2B5EF4-FFF2-40B4-BE49-F238E27FC236}">
                    <a16:creationId xmlns:a16="http://schemas.microsoft.com/office/drawing/2014/main" id="{A580D065-17A7-F408-5EFF-4780A418DD9B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2" name="Rounded Rectangle 24_1">
                <a:extLst>
                  <a:ext uri="{FF2B5EF4-FFF2-40B4-BE49-F238E27FC236}">
                    <a16:creationId xmlns:a16="http://schemas.microsoft.com/office/drawing/2014/main" id="{17F873A6-21DA-9FF4-C7A6-803E3B1E235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76DD28C-1C2A-4618-0012-BE38AFFA32D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756B50-CAD6-9603-DB35-F02D3767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696486"/>
            <a:ext cx="640080" cy="640080"/>
            <a:chOff x="547424" y="4293480"/>
            <a:chExt cx="640026" cy="657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9C7173-09CF-DCDD-5480-785A5B22BA0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A2EE6BF-4970-0887-BD35-93B8A80664A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1" name="Rounded Rectangle 3_1">
                  <a:extLst>
                    <a:ext uri="{FF2B5EF4-FFF2-40B4-BE49-F238E27FC236}">
                      <a16:creationId xmlns:a16="http://schemas.microsoft.com/office/drawing/2014/main" id="{A35D97B4-437D-8046-D2FF-80341F874AE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4AD1020C-5272-E46F-EF00-0F301D54EC9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Rounded Rectangle 3_1">
                <a:extLst>
                  <a:ext uri="{FF2B5EF4-FFF2-40B4-BE49-F238E27FC236}">
                    <a16:creationId xmlns:a16="http://schemas.microsoft.com/office/drawing/2014/main" id="{5203F818-3EF0-6C00-E3B3-74853B1772C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Rounded Rectangle 24_1">
                <a:extLst>
                  <a:ext uri="{FF2B5EF4-FFF2-40B4-BE49-F238E27FC236}">
                    <a16:creationId xmlns:a16="http://schemas.microsoft.com/office/drawing/2014/main" id="{A638494C-9383-02CB-6027-9A51B2D9EE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0497BA-8369-FFAF-8E48-8BCB6E2638C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0EB94F-2E0F-74C9-97BC-1FE07E30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696486"/>
            <a:ext cx="640080" cy="640080"/>
            <a:chOff x="547424" y="4293480"/>
            <a:chExt cx="640026" cy="65741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AF02629-9DBA-18F7-F4C6-760E6BFC5ED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6F9DE3-0FB4-B2C9-B6E0-84B7DE6F91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9" name="Rounded Rectangle 3_1">
                  <a:extLst>
                    <a:ext uri="{FF2B5EF4-FFF2-40B4-BE49-F238E27FC236}">
                      <a16:creationId xmlns:a16="http://schemas.microsoft.com/office/drawing/2014/main" id="{068FFEE0-54C3-3378-F34E-6219EF844FC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ounded Rectangle 3_1">
                  <a:extLst>
                    <a:ext uri="{FF2B5EF4-FFF2-40B4-BE49-F238E27FC236}">
                      <a16:creationId xmlns:a16="http://schemas.microsoft.com/office/drawing/2014/main" id="{E24D7774-5FE3-3CE9-AF84-615231B6CA7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Rounded Rectangle 3_1">
                <a:extLst>
                  <a:ext uri="{FF2B5EF4-FFF2-40B4-BE49-F238E27FC236}">
                    <a16:creationId xmlns:a16="http://schemas.microsoft.com/office/drawing/2014/main" id="{08C2C357-DD81-1B6A-C316-B0945FAA3C4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24_1">
                <a:extLst>
                  <a:ext uri="{FF2B5EF4-FFF2-40B4-BE49-F238E27FC236}">
                    <a16:creationId xmlns:a16="http://schemas.microsoft.com/office/drawing/2014/main" id="{3C5EAA9A-F3C2-22B4-9884-8201FECBB361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0E9DAF-1F63-92C3-6265-4966D487405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8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3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5A66E461-D096-8CED-DE1F-B20F55B36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5814" t="56855" r="33629" b="4007"/>
          <a:stretch/>
        </p:blipFill>
        <p:spPr>
          <a:xfrm rot="10800000" flipH="1" flipV="1">
            <a:off x="0" y="5493392"/>
            <a:ext cx="1892301" cy="1364608"/>
          </a:xfrm>
          <a:custGeom>
            <a:avLst/>
            <a:gdLst>
              <a:gd name="connsiteX0" fmla="*/ 0 w 1892301"/>
              <a:gd name="connsiteY0" fmla="*/ 0 h 1364608"/>
              <a:gd name="connsiteX1" fmla="*/ 1892301 w 1892301"/>
              <a:gd name="connsiteY1" fmla="*/ 0 h 1364608"/>
              <a:gd name="connsiteX2" fmla="*/ 1892301 w 1892301"/>
              <a:gd name="connsiteY2" fmla="*/ 1364608 h 1364608"/>
              <a:gd name="connsiteX3" fmla="*/ 0 w 1892301"/>
              <a:gd name="connsiteY3" fmla="*/ 1364608 h 13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1" h="1364608">
                <a:moveTo>
                  <a:pt x="0" y="0"/>
                </a:moveTo>
                <a:lnTo>
                  <a:pt x="1892301" y="0"/>
                </a:lnTo>
                <a:lnTo>
                  <a:pt x="1892301" y="1364608"/>
                </a:lnTo>
                <a:lnTo>
                  <a:pt x="0" y="136460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60298-9E52-1662-D7BC-76E8489C30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012134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50CC160-8E57-E8B5-E8B6-7B8F0D82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7857D64-C9E3-3BC4-F8C8-575018A58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0C6730-2C4E-7D50-B839-B85769E8D340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22971CDE-B07D-9CDF-4B52-BAD052D8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45399" b="823"/>
          <a:stretch/>
        </p:blipFill>
        <p:spPr>
          <a:xfrm rot="16200000" flipH="1" flipV="1">
            <a:off x="-1195391" y="4624390"/>
            <a:ext cx="3429001" cy="103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63341-77C6-C8FA-8657-4A8E2AB6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984885"/>
          </a:xfrm>
        </p:spPr>
        <p:txBody>
          <a:bodyPr/>
          <a:lstStyle/>
          <a:p>
            <a:r>
              <a:rPr lang="es-ES"/>
              <a:t>Unidad 2: Crear su propia solicitud basada en roles para definir el diseñador de experiencias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D5906F-F755-193D-25DC-F1EBE042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5D443B-DEA5-7B76-BB7A-23FC1F67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377565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32FAF4-599B-328C-172B-E0934D1D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66167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808A71-9AC7-E5BD-DF4B-52CB736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954770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E7840-CC8F-B0F9-F773-120441E54BFE}"/>
              </a:ext>
            </a:extLst>
          </p:cNvPr>
          <p:cNvSpPr txBox="1"/>
          <p:nvPr/>
        </p:nvSpPr>
        <p:spPr>
          <a:xfrm>
            <a:off x="765493" y="2693854"/>
            <a:ext cx="2298382" cy="19697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es-ES" sz="1600"/>
              <a:t>Es un diseñador de experiencias extraordinario, con un talento único para crear experiencias inmersivas que despiertan todos los sentidos y transportan a un mundo mágico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C54BD-8DF6-3116-EB97-6CC7F1D111AA}"/>
              </a:ext>
            </a:extLst>
          </p:cNvPr>
          <p:cNvSpPr txBox="1"/>
          <p:nvPr/>
        </p:nvSpPr>
        <p:spPr>
          <a:xfrm>
            <a:off x="3554095" y="2693854"/>
            <a:ext cx="2298382" cy="246221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es-ES" sz="1600"/>
              <a:t>A través de una combinación perfecta de sonidos, imágenes y condiciones ambientales bien preparada, organiza viajes increíbles que atraen e intrigan a todo el mundo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BEC3B-393D-5B4A-C42D-226FBD9E5DBC}"/>
              </a:ext>
            </a:extLst>
          </p:cNvPr>
          <p:cNvSpPr txBox="1"/>
          <p:nvPr/>
        </p:nvSpPr>
        <p:spPr>
          <a:xfrm>
            <a:off x="6342697" y="2693854"/>
            <a:ext cx="2298382" cy="27084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es-ES" sz="1600" dirty="0"/>
              <a:t>Su capacidad creativa no tiene límites, y pasa las noches imaginando ideas que despierten la imaginación, teniendo </a:t>
            </a:r>
            <a:br>
              <a:rPr lang="es-ES" sz="1600" dirty="0"/>
            </a:br>
            <a:r>
              <a:rPr lang="es-ES" sz="1600" dirty="0"/>
              <a:t>en cuenta los detalles sensoriales más pequeños que consiguen que la magia se haga realidad en sus creaciones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00AD8-8B86-47DF-8F68-1DDB8579B6DB}"/>
              </a:ext>
            </a:extLst>
          </p:cNvPr>
          <p:cNvSpPr txBox="1"/>
          <p:nvPr/>
        </p:nvSpPr>
        <p:spPr>
          <a:xfrm>
            <a:off x="9131300" y="2693854"/>
            <a:ext cx="2298382" cy="320087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es-ES" sz="1600"/>
              <a:t>Con su increíble capacidad de despertar diferentes sentidos, puede crear momentos inolvidables que envuelven a las personas en una sinfonía perfecta de sensaciones que las deja boquiabiertas, sorprendidas y deseosas de más. Va a ayudar en la creación de una nueva experiencia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0A41B2-CAF4-D0D0-6A3C-21159D427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548924" y="1805940"/>
            <a:ext cx="731520" cy="731520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103A20-9F2E-94E3-1A1E-1951DBE8EE1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CE143A1-B01B-9435-72EB-5273716524D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73FB63C0-EC38-1082-86BB-7EB1006800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013D557C-342F-AE22-D2C5-46D79291938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5FE8046D-6F20-E695-AA71-620194714A1A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5CC510D2-FD0A-2367-8578-6C5FEF8FEB5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B6F68C-9607-243A-2BE6-41980429BE0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9564A-3A59-DA6D-AA6D-A3A8B4DF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37526" y="1805940"/>
            <a:ext cx="731520" cy="731520"/>
            <a:chOff x="547424" y="4293480"/>
            <a:chExt cx="640026" cy="657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D335C5-3F28-4F2B-B541-A3AC1CEE16F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2E2A1B-9A93-4721-0783-8C9880B1B37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6" name="Rounded Rectangle 3_1">
                  <a:extLst>
                    <a:ext uri="{FF2B5EF4-FFF2-40B4-BE49-F238E27FC236}">
                      <a16:creationId xmlns:a16="http://schemas.microsoft.com/office/drawing/2014/main" id="{B82E940B-7E92-E4A8-3A82-0BDBFEA537AC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428EC18-B4CA-E49D-73E8-D15D4BC6FFB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ounded Rectangle 3_1">
                <a:extLst>
                  <a:ext uri="{FF2B5EF4-FFF2-40B4-BE49-F238E27FC236}">
                    <a16:creationId xmlns:a16="http://schemas.microsoft.com/office/drawing/2014/main" id="{BD00BE54-B757-C7B7-7815-ABFAA5D51F7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ounded Rectangle 24_1">
                <a:extLst>
                  <a:ext uri="{FF2B5EF4-FFF2-40B4-BE49-F238E27FC236}">
                    <a16:creationId xmlns:a16="http://schemas.microsoft.com/office/drawing/2014/main" id="{CFAB3B7E-7BA0-A647-BFBB-9DE14373863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90D0F0-3A9A-39CE-20D1-E0B26481524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8658A5-0656-00DE-CD1A-03007ABF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126128" y="1805940"/>
            <a:ext cx="731520" cy="73152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FEC223-A0A9-E9AE-7EE6-1F38C908B74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17A93A2-BB9D-DB91-FC80-62373509305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E5D1029D-DCA3-99F7-3B0E-F9BE06C624B1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F706EA06-6328-6983-EDDF-4D7716618B88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B48492D1-6680-F141-F576-272DA8AF233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8ABF12B0-3E12-3988-D8EE-79C4E3AA497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9E395F-0753-88F1-EC75-9812F399132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010A0A-BF43-18AB-8BB8-69C60287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914731" y="1805940"/>
            <a:ext cx="731520" cy="731520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D0641A1-85E1-E8C8-FEA6-97118801E0D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8E9D1B2-1295-9B22-DEE3-AD5E9BEE368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6FACF41D-667B-C627-C26F-A16AF5EE85B7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86C83647-0C17-FA4B-70E4-D7999BFAF2E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A3271196-F4B9-5A9B-6E3A-A69B8463D05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BA70B37E-0E82-C130-09E0-9A72D76FD2C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8B9E9-43B5-4C9F-6573-B9C2A0C18228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6" name="brain_2">
            <a:extLst>
              <a:ext uri="{FF2B5EF4-FFF2-40B4-BE49-F238E27FC236}">
                <a16:creationId xmlns:a16="http://schemas.microsoft.com/office/drawing/2014/main" id="{45112400-1364-C7FB-DCA9-63F0119F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06341" y="2032000"/>
            <a:ext cx="416686" cy="279400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7" name="Ribbon2_F19B">
            <a:extLst>
              <a:ext uri="{FF2B5EF4-FFF2-40B4-BE49-F238E27FC236}">
                <a16:creationId xmlns:a16="http://schemas.microsoft.com/office/drawing/2014/main" id="{443F0408-B34A-3C3A-BDA4-A3E76F91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0141" y="1985223"/>
            <a:ext cx="266290" cy="372954"/>
          </a:xfrm>
          <a:custGeom>
            <a:avLst/>
            <a:gdLst>
              <a:gd name="T0" fmla="*/ 1621 w 2495"/>
              <a:gd name="T1" fmla="*/ 1247 h 3493"/>
              <a:gd name="T2" fmla="*/ 1247 w 2495"/>
              <a:gd name="T3" fmla="*/ 1621 h 3493"/>
              <a:gd name="T4" fmla="*/ 873 w 2495"/>
              <a:gd name="T5" fmla="*/ 1247 h 3493"/>
              <a:gd name="T6" fmla="*/ 1247 w 2495"/>
              <a:gd name="T7" fmla="*/ 873 h 3493"/>
              <a:gd name="T8" fmla="*/ 1621 w 2495"/>
              <a:gd name="T9" fmla="*/ 1247 h 3493"/>
              <a:gd name="T10" fmla="*/ 2495 w 2495"/>
              <a:gd name="T11" fmla="*/ 1247 h 3493"/>
              <a:gd name="T12" fmla="*/ 2120 w 2495"/>
              <a:gd name="T13" fmla="*/ 873 h 3493"/>
              <a:gd name="T14" fmla="*/ 2120 w 2495"/>
              <a:gd name="T15" fmla="*/ 374 h 3493"/>
              <a:gd name="T16" fmla="*/ 1621 w 2495"/>
              <a:gd name="T17" fmla="*/ 374 h 3493"/>
              <a:gd name="T18" fmla="*/ 1247 w 2495"/>
              <a:gd name="T19" fmla="*/ 0 h 3493"/>
              <a:gd name="T20" fmla="*/ 873 w 2495"/>
              <a:gd name="T21" fmla="*/ 374 h 3493"/>
              <a:gd name="T22" fmla="*/ 374 w 2495"/>
              <a:gd name="T23" fmla="*/ 374 h 3493"/>
              <a:gd name="T24" fmla="*/ 374 w 2495"/>
              <a:gd name="T25" fmla="*/ 873 h 3493"/>
              <a:gd name="T26" fmla="*/ 0 w 2495"/>
              <a:gd name="T27" fmla="*/ 1247 h 3493"/>
              <a:gd name="T28" fmla="*/ 374 w 2495"/>
              <a:gd name="T29" fmla="*/ 1621 h 3493"/>
              <a:gd name="T30" fmla="*/ 374 w 2495"/>
              <a:gd name="T31" fmla="*/ 2120 h 3493"/>
              <a:gd name="T32" fmla="*/ 873 w 2495"/>
              <a:gd name="T33" fmla="*/ 2120 h 3493"/>
              <a:gd name="T34" fmla="*/ 1247 w 2495"/>
              <a:gd name="T35" fmla="*/ 2495 h 3493"/>
              <a:gd name="T36" fmla="*/ 1621 w 2495"/>
              <a:gd name="T37" fmla="*/ 2120 h 3493"/>
              <a:gd name="T38" fmla="*/ 2120 w 2495"/>
              <a:gd name="T39" fmla="*/ 2120 h 3493"/>
              <a:gd name="T40" fmla="*/ 2120 w 2495"/>
              <a:gd name="T41" fmla="*/ 1621 h 3493"/>
              <a:gd name="T42" fmla="*/ 2495 w 2495"/>
              <a:gd name="T43" fmla="*/ 1247 h 3493"/>
              <a:gd name="T44" fmla="*/ 1247 w 2495"/>
              <a:gd name="T45" fmla="*/ 2495 h 3493"/>
              <a:gd name="T46" fmla="*/ 1497 w 2495"/>
              <a:gd name="T47" fmla="*/ 3493 h 3493"/>
              <a:gd name="T48" fmla="*/ 2245 w 2495"/>
              <a:gd name="T49" fmla="*/ 3243 h 3493"/>
              <a:gd name="T50" fmla="*/ 1964 w 2495"/>
              <a:gd name="T51" fmla="*/ 2120 h 3493"/>
              <a:gd name="T52" fmla="*/ 530 w 2495"/>
              <a:gd name="T53" fmla="*/ 2120 h 3493"/>
              <a:gd name="T54" fmla="*/ 249 w 2495"/>
              <a:gd name="T55" fmla="*/ 3243 h 3493"/>
              <a:gd name="T56" fmla="*/ 998 w 2495"/>
              <a:gd name="T57" fmla="*/ 3493 h 3493"/>
              <a:gd name="T58" fmla="*/ 1247 w 2495"/>
              <a:gd name="T59" fmla="*/ 2495 h 3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95" h="3493">
                <a:moveTo>
                  <a:pt x="1621" y="1247"/>
                </a:moveTo>
                <a:cubicBezTo>
                  <a:pt x="1621" y="1454"/>
                  <a:pt x="1454" y="1621"/>
                  <a:pt x="1247" y="1621"/>
                </a:cubicBezTo>
                <a:cubicBezTo>
                  <a:pt x="1040" y="1621"/>
                  <a:pt x="873" y="1454"/>
                  <a:pt x="873" y="1247"/>
                </a:cubicBezTo>
                <a:cubicBezTo>
                  <a:pt x="873" y="1040"/>
                  <a:pt x="1040" y="873"/>
                  <a:pt x="1247" y="873"/>
                </a:cubicBezTo>
                <a:cubicBezTo>
                  <a:pt x="1454" y="873"/>
                  <a:pt x="1621" y="1040"/>
                  <a:pt x="1621" y="1247"/>
                </a:cubicBezTo>
                <a:close/>
                <a:moveTo>
                  <a:pt x="2495" y="1247"/>
                </a:moveTo>
                <a:cubicBezTo>
                  <a:pt x="2120" y="873"/>
                  <a:pt x="2120" y="873"/>
                  <a:pt x="2120" y="873"/>
                </a:cubicBezTo>
                <a:cubicBezTo>
                  <a:pt x="2120" y="374"/>
                  <a:pt x="2120" y="374"/>
                  <a:pt x="2120" y="374"/>
                </a:cubicBezTo>
                <a:cubicBezTo>
                  <a:pt x="1621" y="374"/>
                  <a:pt x="1621" y="374"/>
                  <a:pt x="1621" y="374"/>
                </a:cubicBezTo>
                <a:cubicBezTo>
                  <a:pt x="1247" y="0"/>
                  <a:pt x="1247" y="0"/>
                  <a:pt x="1247" y="0"/>
                </a:cubicBezTo>
                <a:cubicBezTo>
                  <a:pt x="873" y="374"/>
                  <a:pt x="873" y="374"/>
                  <a:pt x="873" y="374"/>
                </a:cubicBezTo>
                <a:cubicBezTo>
                  <a:pt x="374" y="374"/>
                  <a:pt x="374" y="374"/>
                  <a:pt x="374" y="374"/>
                </a:cubicBezTo>
                <a:cubicBezTo>
                  <a:pt x="374" y="873"/>
                  <a:pt x="374" y="873"/>
                  <a:pt x="374" y="873"/>
                </a:cubicBezTo>
                <a:cubicBezTo>
                  <a:pt x="0" y="1247"/>
                  <a:pt x="0" y="1247"/>
                  <a:pt x="0" y="1247"/>
                </a:cubicBezTo>
                <a:cubicBezTo>
                  <a:pt x="374" y="1621"/>
                  <a:pt x="374" y="1621"/>
                  <a:pt x="374" y="1621"/>
                </a:cubicBezTo>
                <a:cubicBezTo>
                  <a:pt x="374" y="2120"/>
                  <a:pt x="374" y="2120"/>
                  <a:pt x="374" y="2120"/>
                </a:cubicBezTo>
                <a:cubicBezTo>
                  <a:pt x="873" y="2120"/>
                  <a:pt x="873" y="2120"/>
                  <a:pt x="873" y="2120"/>
                </a:cubicBezTo>
                <a:cubicBezTo>
                  <a:pt x="1247" y="2495"/>
                  <a:pt x="1247" y="2495"/>
                  <a:pt x="1247" y="2495"/>
                </a:cubicBezTo>
                <a:cubicBezTo>
                  <a:pt x="1621" y="2120"/>
                  <a:pt x="1621" y="2120"/>
                  <a:pt x="1621" y="2120"/>
                </a:cubicBezTo>
                <a:cubicBezTo>
                  <a:pt x="2120" y="2120"/>
                  <a:pt x="2120" y="2120"/>
                  <a:pt x="2120" y="2120"/>
                </a:cubicBezTo>
                <a:cubicBezTo>
                  <a:pt x="2120" y="1621"/>
                  <a:pt x="2120" y="1621"/>
                  <a:pt x="2120" y="1621"/>
                </a:cubicBezTo>
                <a:lnTo>
                  <a:pt x="2495" y="1247"/>
                </a:lnTo>
                <a:close/>
                <a:moveTo>
                  <a:pt x="1247" y="2495"/>
                </a:moveTo>
                <a:cubicBezTo>
                  <a:pt x="1497" y="3493"/>
                  <a:pt x="1497" y="3493"/>
                  <a:pt x="1497" y="3493"/>
                </a:cubicBezTo>
                <a:cubicBezTo>
                  <a:pt x="2245" y="3243"/>
                  <a:pt x="2245" y="3243"/>
                  <a:pt x="2245" y="3243"/>
                </a:cubicBezTo>
                <a:cubicBezTo>
                  <a:pt x="1964" y="2120"/>
                  <a:pt x="1964" y="2120"/>
                  <a:pt x="1964" y="2120"/>
                </a:cubicBezTo>
                <a:moveTo>
                  <a:pt x="530" y="2120"/>
                </a:moveTo>
                <a:cubicBezTo>
                  <a:pt x="249" y="3243"/>
                  <a:pt x="249" y="3243"/>
                  <a:pt x="249" y="3243"/>
                </a:cubicBezTo>
                <a:cubicBezTo>
                  <a:pt x="998" y="3493"/>
                  <a:pt x="998" y="3493"/>
                  <a:pt x="998" y="3493"/>
                </a:cubicBezTo>
                <a:cubicBezTo>
                  <a:pt x="1247" y="2495"/>
                  <a:pt x="1247" y="2495"/>
                  <a:pt x="1247" y="249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8" name="Financial_E7BB">
            <a:extLst>
              <a:ext uri="{FF2B5EF4-FFF2-40B4-BE49-F238E27FC236}">
                <a16:creationId xmlns:a16="http://schemas.microsoft.com/office/drawing/2014/main" id="{6CFC2639-DB51-83EB-8375-6E086168E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27946" y="2025458"/>
            <a:ext cx="327884" cy="292484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60" name="Teamwork_EA12">
            <a:extLst>
              <a:ext uri="{FF2B5EF4-FFF2-40B4-BE49-F238E27FC236}">
                <a16:creationId xmlns:a16="http://schemas.microsoft.com/office/drawing/2014/main" id="{EF11EE24-7C8C-B953-36AC-2CA4F73C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9767" y="2006600"/>
            <a:ext cx="341448" cy="330200"/>
          </a:xfrm>
          <a:custGeom>
            <a:avLst/>
            <a:gdLst>
              <a:gd name="T0" fmla="*/ 3621 w 3746"/>
              <a:gd name="T1" fmla="*/ 2622 h 3621"/>
              <a:gd name="T2" fmla="*/ 3122 w 3746"/>
              <a:gd name="T3" fmla="*/ 3122 h 3621"/>
              <a:gd name="T4" fmla="*/ 2622 w 3746"/>
              <a:gd name="T5" fmla="*/ 2622 h 3621"/>
              <a:gd name="T6" fmla="*/ 3122 w 3746"/>
              <a:gd name="T7" fmla="*/ 2123 h 3621"/>
              <a:gd name="T8" fmla="*/ 3621 w 3746"/>
              <a:gd name="T9" fmla="*/ 2622 h 3621"/>
              <a:gd name="T10" fmla="*/ 2747 w 3746"/>
              <a:gd name="T11" fmla="*/ 2997 h 3621"/>
              <a:gd name="T12" fmla="*/ 2747 w 3746"/>
              <a:gd name="T13" fmla="*/ 3621 h 3621"/>
              <a:gd name="T14" fmla="*/ 3122 w 3746"/>
              <a:gd name="T15" fmla="*/ 3434 h 3621"/>
              <a:gd name="T16" fmla="*/ 3496 w 3746"/>
              <a:gd name="T17" fmla="*/ 3621 h 3621"/>
              <a:gd name="T18" fmla="*/ 3496 w 3746"/>
              <a:gd name="T19" fmla="*/ 2997 h 3621"/>
              <a:gd name="T20" fmla="*/ 1873 w 3746"/>
              <a:gd name="T21" fmla="*/ 749 h 3621"/>
              <a:gd name="T22" fmla="*/ 1249 w 3746"/>
              <a:gd name="T23" fmla="*/ 1374 h 3621"/>
              <a:gd name="T24" fmla="*/ 1873 w 3746"/>
              <a:gd name="T25" fmla="*/ 1998 h 3621"/>
              <a:gd name="T26" fmla="*/ 2497 w 3746"/>
              <a:gd name="T27" fmla="*/ 1374 h 3621"/>
              <a:gd name="T28" fmla="*/ 1873 w 3746"/>
              <a:gd name="T29" fmla="*/ 749 h 3621"/>
              <a:gd name="T30" fmla="*/ 1873 w 3746"/>
              <a:gd name="T31" fmla="*/ 1998 h 3621"/>
              <a:gd name="T32" fmla="*/ 999 w 3746"/>
              <a:gd name="T33" fmla="*/ 2872 h 3621"/>
              <a:gd name="T34" fmla="*/ 624 w 3746"/>
              <a:gd name="T35" fmla="*/ 0 h 3621"/>
              <a:gd name="T36" fmla="*/ 250 w 3746"/>
              <a:gd name="T37" fmla="*/ 375 h 3621"/>
              <a:gd name="T38" fmla="*/ 624 w 3746"/>
              <a:gd name="T39" fmla="*/ 749 h 3621"/>
              <a:gd name="T40" fmla="*/ 999 w 3746"/>
              <a:gd name="T41" fmla="*/ 375 h 3621"/>
              <a:gd name="T42" fmla="*/ 624 w 3746"/>
              <a:gd name="T43" fmla="*/ 0 h 3621"/>
              <a:gd name="T44" fmla="*/ 1249 w 3746"/>
              <a:gd name="T45" fmla="*/ 1374 h 3621"/>
              <a:gd name="T46" fmla="*/ 624 w 3746"/>
              <a:gd name="T47" fmla="*/ 749 h 3621"/>
              <a:gd name="T48" fmla="*/ 0 w 3746"/>
              <a:gd name="T49" fmla="*/ 1374 h 3621"/>
              <a:gd name="T50" fmla="*/ 3122 w 3746"/>
              <a:gd name="T51" fmla="*/ 0 h 3621"/>
              <a:gd name="T52" fmla="*/ 2747 w 3746"/>
              <a:gd name="T53" fmla="*/ 375 h 3621"/>
              <a:gd name="T54" fmla="*/ 3122 w 3746"/>
              <a:gd name="T55" fmla="*/ 749 h 3621"/>
              <a:gd name="T56" fmla="*/ 3496 w 3746"/>
              <a:gd name="T57" fmla="*/ 375 h 3621"/>
              <a:gd name="T58" fmla="*/ 3122 w 3746"/>
              <a:gd name="T59" fmla="*/ 0 h 3621"/>
              <a:gd name="T60" fmla="*/ 3746 w 3746"/>
              <a:gd name="T61" fmla="*/ 1374 h 3621"/>
              <a:gd name="T62" fmla="*/ 3122 w 3746"/>
              <a:gd name="T63" fmla="*/ 749 h 3621"/>
              <a:gd name="T64" fmla="*/ 2497 w 3746"/>
              <a:gd name="T65" fmla="*/ 1374 h 3621"/>
              <a:gd name="T66" fmla="*/ 2381 w 3746"/>
              <a:gd name="T67" fmla="*/ 2163 h 3621"/>
              <a:gd name="T68" fmla="*/ 1873 w 3746"/>
              <a:gd name="T69" fmla="*/ 1998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46" h="3621">
                <a:moveTo>
                  <a:pt x="3621" y="2622"/>
                </a:moveTo>
                <a:cubicBezTo>
                  <a:pt x="3621" y="2898"/>
                  <a:pt x="3398" y="3122"/>
                  <a:pt x="3122" y="3122"/>
                </a:cubicBezTo>
                <a:cubicBezTo>
                  <a:pt x="2846" y="3122"/>
                  <a:pt x="2622" y="2898"/>
                  <a:pt x="2622" y="2622"/>
                </a:cubicBezTo>
                <a:cubicBezTo>
                  <a:pt x="2622" y="2346"/>
                  <a:pt x="2846" y="2123"/>
                  <a:pt x="3122" y="2123"/>
                </a:cubicBezTo>
                <a:cubicBezTo>
                  <a:pt x="3398" y="2123"/>
                  <a:pt x="3621" y="2346"/>
                  <a:pt x="3621" y="2622"/>
                </a:cubicBezTo>
                <a:close/>
                <a:moveTo>
                  <a:pt x="2747" y="2997"/>
                </a:moveTo>
                <a:cubicBezTo>
                  <a:pt x="2747" y="3621"/>
                  <a:pt x="2747" y="3621"/>
                  <a:pt x="2747" y="3621"/>
                </a:cubicBezTo>
                <a:cubicBezTo>
                  <a:pt x="3122" y="3434"/>
                  <a:pt x="3122" y="3434"/>
                  <a:pt x="3122" y="3434"/>
                </a:cubicBezTo>
                <a:cubicBezTo>
                  <a:pt x="3496" y="3621"/>
                  <a:pt x="3496" y="3621"/>
                  <a:pt x="3496" y="3621"/>
                </a:cubicBezTo>
                <a:cubicBezTo>
                  <a:pt x="3496" y="2997"/>
                  <a:pt x="3496" y="2997"/>
                  <a:pt x="3496" y="2997"/>
                </a:cubicBezTo>
                <a:moveTo>
                  <a:pt x="1873" y="749"/>
                </a:moveTo>
                <a:cubicBezTo>
                  <a:pt x="1528" y="749"/>
                  <a:pt x="1249" y="1029"/>
                  <a:pt x="1249" y="1374"/>
                </a:cubicBezTo>
                <a:cubicBezTo>
                  <a:pt x="1249" y="1718"/>
                  <a:pt x="1528" y="1998"/>
                  <a:pt x="1873" y="1998"/>
                </a:cubicBezTo>
                <a:cubicBezTo>
                  <a:pt x="2218" y="1998"/>
                  <a:pt x="2497" y="1718"/>
                  <a:pt x="2497" y="1374"/>
                </a:cubicBezTo>
                <a:cubicBezTo>
                  <a:pt x="2497" y="1029"/>
                  <a:pt x="2218" y="749"/>
                  <a:pt x="1873" y="749"/>
                </a:cubicBezTo>
                <a:close/>
                <a:moveTo>
                  <a:pt x="1873" y="1998"/>
                </a:moveTo>
                <a:cubicBezTo>
                  <a:pt x="1390" y="1998"/>
                  <a:pt x="999" y="2389"/>
                  <a:pt x="999" y="2872"/>
                </a:cubicBezTo>
                <a:moveTo>
                  <a:pt x="624" y="0"/>
                </a:moveTo>
                <a:cubicBezTo>
                  <a:pt x="417" y="0"/>
                  <a:pt x="250" y="168"/>
                  <a:pt x="250" y="375"/>
                </a:cubicBezTo>
                <a:cubicBezTo>
                  <a:pt x="250" y="581"/>
                  <a:pt x="417" y="749"/>
                  <a:pt x="624" y="749"/>
                </a:cubicBezTo>
                <a:cubicBezTo>
                  <a:pt x="831" y="749"/>
                  <a:pt x="999" y="581"/>
                  <a:pt x="999" y="375"/>
                </a:cubicBezTo>
                <a:cubicBezTo>
                  <a:pt x="999" y="168"/>
                  <a:pt x="831" y="0"/>
                  <a:pt x="624" y="0"/>
                </a:cubicBezTo>
                <a:close/>
                <a:moveTo>
                  <a:pt x="1249" y="1374"/>
                </a:moveTo>
                <a:cubicBezTo>
                  <a:pt x="1249" y="1029"/>
                  <a:pt x="969" y="749"/>
                  <a:pt x="624" y="749"/>
                </a:cubicBezTo>
                <a:cubicBezTo>
                  <a:pt x="279" y="749"/>
                  <a:pt x="0" y="1029"/>
                  <a:pt x="0" y="1374"/>
                </a:cubicBezTo>
                <a:moveTo>
                  <a:pt x="3122" y="0"/>
                </a:moveTo>
                <a:cubicBezTo>
                  <a:pt x="2915" y="0"/>
                  <a:pt x="2747" y="168"/>
                  <a:pt x="2747" y="375"/>
                </a:cubicBezTo>
                <a:cubicBezTo>
                  <a:pt x="2747" y="581"/>
                  <a:pt x="2915" y="749"/>
                  <a:pt x="3122" y="749"/>
                </a:cubicBezTo>
                <a:cubicBezTo>
                  <a:pt x="3329" y="749"/>
                  <a:pt x="3496" y="581"/>
                  <a:pt x="3496" y="375"/>
                </a:cubicBezTo>
                <a:cubicBezTo>
                  <a:pt x="3496" y="168"/>
                  <a:pt x="3329" y="0"/>
                  <a:pt x="3122" y="0"/>
                </a:cubicBezTo>
                <a:close/>
                <a:moveTo>
                  <a:pt x="3746" y="1374"/>
                </a:moveTo>
                <a:cubicBezTo>
                  <a:pt x="3746" y="1029"/>
                  <a:pt x="3467" y="749"/>
                  <a:pt x="3122" y="749"/>
                </a:cubicBezTo>
                <a:cubicBezTo>
                  <a:pt x="2777" y="749"/>
                  <a:pt x="2497" y="1029"/>
                  <a:pt x="2497" y="1374"/>
                </a:cubicBezTo>
                <a:moveTo>
                  <a:pt x="2381" y="2163"/>
                </a:moveTo>
                <a:cubicBezTo>
                  <a:pt x="2238" y="2060"/>
                  <a:pt x="2063" y="1998"/>
                  <a:pt x="1873" y="1998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6654A-7CCD-333C-78D9-63AFBDBC9D6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5864025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FB0FF-9B62-DDF3-19D3-60B58158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8396861-8317-9782-735D-A3608A43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F012753-CC5C-341E-455B-F758E37EF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6C7DED1-F693-E899-42BB-1F7C0226A91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8D95F5-5398-116D-9528-09AF3F25C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805940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A892FA-240F-8A27-BD0E-33D6BE1C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984885"/>
          </a:xfrm>
        </p:spPr>
        <p:txBody>
          <a:bodyPr wrap="square">
            <a:spAutoFit/>
          </a:bodyPr>
          <a:lstStyle/>
          <a:p>
            <a:r>
              <a:rPr lang="es-ES"/>
              <a:t>Unidad 2: Crear su propia solicitud basada en roles para definir el diseñador de experiencias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C1742-1581-28DC-0B66-26737F99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3" name="Rounded Rectangle 24_1">
            <a:extLst>
              <a:ext uri="{FF2B5EF4-FFF2-40B4-BE49-F238E27FC236}">
                <a16:creationId xmlns:a16="http://schemas.microsoft.com/office/drawing/2014/main" id="{756A3E2A-A176-F52B-E410-65C7023B7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805940"/>
            <a:ext cx="6224018" cy="4463098"/>
          </a:xfrm>
          <a:prstGeom prst="roundRect">
            <a:avLst>
              <a:gd name="adj" fmla="val 3925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0DB815B-BC6D-8A96-7D94-614D03D85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57404"/>
            <a:ext cx="5212080" cy="4611635"/>
          </a:xfrm>
          <a:custGeom>
            <a:avLst/>
            <a:gdLst>
              <a:gd name="connsiteX0" fmla="*/ 181024 w 5212080"/>
              <a:gd name="connsiteY0" fmla="*/ 0 h 4611635"/>
              <a:gd name="connsiteX1" fmla="*/ 5212080 w 5212080"/>
              <a:gd name="connsiteY1" fmla="*/ 0 h 4611635"/>
              <a:gd name="connsiteX2" fmla="*/ 5212080 w 5212080"/>
              <a:gd name="connsiteY2" fmla="*/ 361252 h 4611635"/>
              <a:gd name="connsiteX3" fmla="*/ 5212080 w 5212080"/>
              <a:gd name="connsiteY3" fmla="*/ 422276 h 4611635"/>
              <a:gd name="connsiteX4" fmla="*/ 5212080 w 5212080"/>
              <a:gd name="connsiteY4" fmla="*/ 1050886 h 4611635"/>
              <a:gd name="connsiteX5" fmla="*/ 5212080 w 5212080"/>
              <a:gd name="connsiteY5" fmla="*/ 1515062 h 4611635"/>
              <a:gd name="connsiteX6" fmla="*/ 5212080 w 5212080"/>
              <a:gd name="connsiteY6" fmla="*/ 2971746 h 4611635"/>
              <a:gd name="connsiteX7" fmla="*/ 5212080 w 5212080"/>
              <a:gd name="connsiteY7" fmla="*/ 4611635 h 4611635"/>
              <a:gd name="connsiteX8" fmla="*/ 181024 w 5212080"/>
              <a:gd name="connsiteY8" fmla="*/ 4611635 h 4611635"/>
              <a:gd name="connsiteX9" fmla="*/ 0 w 5212080"/>
              <a:gd name="connsiteY9" fmla="*/ 4430611 h 4611635"/>
              <a:gd name="connsiteX10" fmla="*/ 0 w 5212080"/>
              <a:gd name="connsiteY10" fmla="*/ 2971746 h 4611635"/>
              <a:gd name="connsiteX11" fmla="*/ 0 w 5212080"/>
              <a:gd name="connsiteY11" fmla="*/ 1515062 h 4611635"/>
              <a:gd name="connsiteX12" fmla="*/ 0 w 5212080"/>
              <a:gd name="connsiteY12" fmla="*/ 1050886 h 4611635"/>
              <a:gd name="connsiteX13" fmla="*/ 0 w 5212080"/>
              <a:gd name="connsiteY13" fmla="*/ 422276 h 4611635"/>
              <a:gd name="connsiteX14" fmla="*/ 0 w 5212080"/>
              <a:gd name="connsiteY14" fmla="*/ 361252 h 4611635"/>
              <a:gd name="connsiteX15" fmla="*/ 0 w 5212080"/>
              <a:gd name="connsiteY15" fmla="*/ 181024 h 4611635"/>
              <a:gd name="connsiteX16" fmla="*/ 181024 w 5212080"/>
              <a:gd name="connsiteY16" fmla="*/ 0 h 461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12080" h="4611635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1050886"/>
                </a:lnTo>
                <a:lnTo>
                  <a:pt x="5212080" y="1515062"/>
                </a:lnTo>
                <a:lnTo>
                  <a:pt x="5212080" y="2971746"/>
                </a:lnTo>
                <a:lnTo>
                  <a:pt x="5212080" y="4611635"/>
                </a:lnTo>
                <a:lnTo>
                  <a:pt x="181024" y="4611635"/>
                </a:lnTo>
                <a:cubicBezTo>
                  <a:pt x="81047" y="4611635"/>
                  <a:pt x="0" y="4530588"/>
                  <a:pt x="0" y="4430611"/>
                </a:cubicBezTo>
                <a:lnTo>
                  <a:pt x="0" y="2971746"/>
                </a:lnTo>
                <a:lnTo>
                  <a:pt x="0" y="1515062"/>
                </a:lnTo>
                <a:lnTo>
                  <a:pt x="0" y="1050886"/>
                </a:ln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AB9EE-CB4D-89AD-07DA-2D741A633E7C}"/>
              </a:ext>
            </a:extLst>
          </p:cNvPr>
          <p:cNvSpPr txBox="1">
            <a:spLocks/>
          </p:cNvSpPr>
          <p:nvPr/>
        </p:nvSpPr>
        <p:spPr>
          <a:xfrm>
            <a:off x="787079" y="2963087"/>
            <a:ext cx="5826386" cy="2174954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es-ES" sz="1600" dirty="0"/>
              <a:t>Imagine que es un diseñador supertalentoso que puede crear experiencias tan impresionantes que parecen mágicas. Usa sonidos e imágenes espectaculares, así como ajustes perfectos para ofrecer a las personas viajes que nunca olvidarán.</a:t>
            </a:r>
          </a:p>
          <a:p>
            <a:pPr>
              <a:spcAft>
                <a:spcPts val="1200"/>
              </a:spcAft>
            </a:pPr>
            <a:r>
              <a:rPr lang="es-ES" sz="1600" dirty="0"/>
              <a:t>Suele tener ideas increíbles que despiertan la imaginación </a:t>
            </a:r>
            <a:br>
              <a:rPr lang="es-ES" sz="1600" dirty="0"/>
            </a:br>
            <a:r>
              <a:rPr lang="es-ES" sz="1600" dirty="0"/>
              <a:t>y tienen en cuenta todos los detalles para que todo vaya a la perfección. Es capaz de hacer que las personas sientan que están en un mundo nuevo y las deja boquiabiertas y deseosas de más.</a:t>
            </a:r>
          </a:p>
        </p:txBody>
      </p:sp>
      <p:pic>
        <p:nvPicPr>
          <p:cNvPr id="71" name="Picture 70" descr="A child wearing headphones and cape in front of a computer desk">
            <a:extLst>
              <a:ext uri="{FF2B5EF4-FFF2-40B4-BE49-F238E27FC236}">
                <a16:creationId xmlns:a16="http://schemas.microsoft.com/office/drawing/2014/main" id="{EC3F7C64-624D-F98B-B43C-3AA86DFB6A8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3222" b="9090"/>
          <a:stretch/>
        </p:blipFill>
        <p:spPr>
          <a:xfrm>
            <a:off x="7147560" y="1825046"/>
            <a:ext cx="4876800" cy="4276351"/>
          </a:xfrm>
          <a:prstGeom prst="roundRect">
            <a:avLst>
              <a:gd name="adj" fmla="val 2013"/>
            </a:avLst>
          </a:prstGeom>
          <a:solidFill>
            <a:srgbClr val="275272"/>
          </a:solidFill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AE9E16-5450-6C4E-13C3-1B123921D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7079" y="6072048"/>
            <a:ext cx="5826386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55000">
                  <a:schemeClr val="accent2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BF90838-A45F-BFD5-99A0-0A6E694A1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229476" y="5518150"/>
            <a:ext cx="4712970" cy="5009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Esta imagen se ha creado en Copilot con Microsoft Designer </a:t>
            </a:r>
            <a:br>
              <a:rPr lang="es-ES" sz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usando las palabras proporcionadas como solicitud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28CF48A-957B-1B26-3CDC-8039929F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1933784" y="180594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41B12D3-AC43-13ED-2E2F-E66E00A91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805940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8046D-91DA-855F-F15B-9ED505CC1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2073298"/>
            <a:ext cx="736979" cy="731926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8E98AA-FDFD-059E-9E74-C605495FB09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E7677B-3F38-F385-AF43-6428A52C07A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35AF3A0A-86D0-C1F6-5646-7A1C7044D26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61BF027F-7A2D-1427-60A5-220659D0D81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3477D50D-83BE-82F8-7F07-B3C59318941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CA77877D-CA05-49FE-B2E9-BE7110FD2C2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18A9A4-2D4E-BAED-EBFD-9F5AD03D10E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4" name="paint">
            <a:extLst>
              <a:ext uri="{FF2B5EF4-FFF2-40B4-BE49-F238E27FC236}">
                <a16:creationId xmlns:a16="http://schemas.microsoft.com/office/drawing/2014/main" id="{F75A2707-CBB8-8FF1-F9C4-6E6B4558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50" y="2256381"/>
            <a:ext cx="370436" cy="365760"/>
          </a:xfrm>
          <a:custGeom>
            <a:avLst/>
            <a:gdLst>
              <a:gd name="T0" fmla="*/ 125 w 288"/>
              <a:gd name="T1" fmla="*/ 235 h 285"/>
              <a:gd name="T2" fmla="*/ 119 w 288"/>
              <a:gd name="T3" fmla="*/ 174 h 285"/>
              <a:gd name="T4" fmla="*/ 58 w 288"/>
              <a:gd name="T5" fmla="*/ 180 h 285"/>
              <a:gd name="T6" fmla="*/ 6 w 288"/>
              <a:gd name="T7" fmla="*/ 172 h 285"/>
              <a:gd name="T8" fmla="*/ 35 w 288"/>
              <a:gd name="T9" fmla="*/ 66 h 285"/>
              <a:gd name="T10" fmla="*/ 223 w 288"/>
              <a:gd name="T11" fmla="*/ 47 h 285"/>
              <a:gd name="T12" fmla="*/ 242 w 288"/>
              <a:gd name="T13" fmla="*/ 236 h 285"/>
              <a:gd name="T14" fmla="*/ 143 w 288"/>
              <a:gd name="T15" fmla="*/ 285 h 285"/>
              <a:gd name="T16" fmla="*/ 125 w 288"/>
              <a:gd name="T17" fmla="*/ 235 h 285"/>
              <a:gd name="T18" fmla="*/ 197 w 288"/>
              <a:gd name="T19" fmla="*/ 79 h 285"/>
              <a:gd name="T20" fmla="*/ 172 w 288"/>
              <a:gd name="T21" fmla="*/ 82 h 285"/>
              <a:gd name="T22" fmla="*/ 175 w 288"/>
              <a:gd name="T23" fmla="*/ 106 h 285"/>
              <a:gd name="T24" fmla="*/ 199 w 288"/>
              <a:gd name="T25" fmla="*/ 104 h 285"/>
              <a:gd name="T26" fmla="*/ 197 w 288"/>
              <a:gd name="T27" fmla="*/ 79 h 285"/>
              <a:gd name="T28" fmla="*/ 222 w 288"/>
              <a:gd name="T29" fmla="*/ 149 h 285"/>
              <a:gd name="T30" fmla="*/ 197 w 288"/>
              <a:gd name="T31" fmla="*/ 151 h 285"/>
              <a:gd name="T32" fmla="*/ 200 w 288"/>
              <a:gd name="T33" fmla="*/ 176 h 285"/>
              <a:gd name="T34" fmla="*/ 224 w 288"/>
              <a:gd name="T35" fmla="*/ 173 h 285"/>
              <a:gd name="T36" fmla="*/ 222 w 288"/>
              <a:gd name="T37" fmla="*/ 149 h 285"/>
              <a:gd name="T38" fmla="*/ 125 w 288"/>
              <a:gd name="T39" fmla="*/ 70 h 285"/>
              <a:gd name="T40" fmla="*/ 101 w 288"/>
              <a:gd name="T41" fmla="*/ 72 h 285"/>
              <a:gd name="T42" fmla="*/ 103 w 288"/>
              <a:gd name="T43" fmla="*/ 97 h 285"/>
              <a:gd name="T44" fmla="*/ 128 w 288"/>
              <a:gd name="T45" fmla="*/ 94 h 285"/>
              <a:gd name="T46" fmla="*/ 125 w 288"/>
              <a:gd name="T47" fmla="*/ 70 h 285"/>
              <a:gd name="T48" fmla="*/ 75 w 288"/>
              <a:gd name="T49" fmla="*/ 109 h 285"/>
              <a:gd name="T50" fmla="*/ 51 w 288"/>
              <a:gd name="T51" fmla="*/ 111 h 285"/>
              <a:gd name="T52" fmla="*/ 53 w 288"/>
              <a:gd name="T53" fmla="*/ 136 h 285"/>
              <a:gd name="T54" fmla="*/ 78 w 288"/>
              <a:gd name="T55" fmla="*/ 133 h 285"/>
              <a:gd name="T56" fmla="*/ 75 w 288"/>
              <a:gd name="T57" fmla="*/ 109 h 285"/>
              <a:gd name="T58" fmla="*/ 191 w 288"/>
              <a:gd name="T59" fmla="*/ 204 h 285"/>
              <a:gd name="T60" fmla="*/ 167 w 288"/>
              <a:gd name="T61" fmla="*/ 207 h 285"/>
              <a:gd name="T62" fmla="*/ 169 w 288"/>
              <a:gd name="T63" fmla="*/ 231 h 285"/>
              <a:gd name="T64" fmla="*/ 194 w 288"/>
              <a:gd name="T65" fmla="*/ 229 h 285"/>
              <a:gd name="T66" fmla="*/ 191 w 288"/>
              <a:gd name="T67" fmla="*/ 204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" h="285">
                <a:moveTo>
                  <a:pt x="125" y="235"/>
                </a:moveTo>
                <a:cubicBezTo>
                  <a:pt x="140" y="217"/>
                  <a:pt x="138" y="189"/>
                  <a:pt x="119" y="174"/>
                </a:cubicBezTo>
                <a:cubicBezTo>
                  <a:pt x="100" y="159"/>
                  <a:pt x="73" y="162"/>
                  <a:pt x="58" y="180"/>
                </a:cubicBezTo>
                <a:cubicBezTo>
                  <a:pt x="20" y="226"/>
                  <a:pt x="6" y="172"/>
                  <a:pt x="6" y="172"/>
                </a:cubicBezTo>
                <a:cubicBezTo>
                  <a:pt x="0" y="136"/>
                  <a:pt x="9" y="97"/>
                  <a:pt x="35" y="66"/>
                </a:cubicBezTo>
                <a:cubicBezTo>
                  <a:pt x="81" y="9"/>
                  <a:pt x="166" y="0"/>
                  <a:pt x="223" y="47"/>
                </a:cubicBezTo>
                <a:cubicBezTo>
                  <a:pt x="280" y="94"/>
                  <a:pt x="288" y="178"/>
                  <a:pt x="242" y="236"/>
                </a:cubicBezTo>
                <a:cubicBezTo>
                  <a:pt x="216" y="266"/>
                  <a:pt x="180" y="283"/>
                  <a:pt x="143" y="285"/>
                </a:cubicBezTo>
                <a:cubicBezTo>
                  <a:pt x="143" y="285"/>
                  <a:pt x="87" y="282"/>
                  <a:pt x="125" y="235"/>
                </a:cubicBezTo>
                <a:close/>
                <a:moveTo>
                  <a:pt x="197" y="79"/>
                </a:moveTo>
                <a:cubicBezTo>
                  <a:pt x="189" y="73"/>
                  <a:pt x="178" y="74"/>
                  <a:pt x="172" y="82"/>
                </a:cubicBezTo>
                <a:cubicBezTo>
                  <a:pt x="166" y="89"/>
                  <a:pt x="167" y="100"/>
                  <a:pt x="175" y="106"/>
                </a:cubicBezTo>
                <a:cubicBezTo>
                  <a:pt x="182" y="112"/>
                  <a:pt x="193" y="111"/>
                  <a:pt x="199" y="104"/>
                </a:cubicBezTo>
                <a:cubicBezTo>
                  <a:pt x="205" y="96"/>
                  <a:pt x="204" y="85"/>
                  <a:pt x="197" y="79"/>
                </a:cubicBezTo>
                <a:close/>
                <a:moveTo>
                  <a:pt x="222" y="149"/>
                </a:moveTo>
                <a:cubicBezTo>
                  <a:pt x="214" y="143"/>
                  <a:pt x="203" y="144"/>
                  <a:pt x="197" y="151"/>
                </a:cubicBezTo>
                <a:cubicBezTo>
                  <a:pt x="191" y="159"/>
                  <a:pt x="192" y="170"/>
                  <a:pt x="200" y="176"/>
                </a:cubicBezTo>
                <a:cubicBezTo>
                  <a:pt x="207" y="182"/>
                  <a:pt x="218" y="181"/>
                  <a:pt x="224" y="173"/>
                </a:cubicBezTo>
                <a:cubicBezTo>
                  <a:pt x="230" y="166"/>
                  <a:pt x="229" y="155"/>
                  <a:pt x="222" y="149"/>
                </a:cubicBezTo>
                <a:close/>
                <a:moveTo>
                  <a:pt x="125" y="70"/>
                </a:moveTo>
                <a:cubicBezTo>
                  <a:pt x="118" y="64"/>
                  <a:pt x="107" y="65"/>
                  <a:pt x="101" y="72"/>
                </a:cubicBezTo>
                <a:cubicBezTo>
                  <a:pt x="95" y="80"/>
                  <a:pt x="96" y="90"/>
                  <a:pt x="103" y="97"/>
                </a:cubicBezTo>
                <a:cubicBezTo>
                  <a:pt x="111" y="103"/>
                  <a:pt x="122" y="102"/>
                  <a:pt x="128" y="94"/>
                </a:cubicBezTo>
                <a:cubicBezTo>
                  <a:pt x="134" y="87"/>
                  <a:pt x="133" y="76"/>
                  <a:pt x="125" y="70"/>
                </a:cubicBezTo>
                <a:close/>
                <a:moveTo>
                  <a:pt x="75" y="109"/>
                </a:moveTo>
                <a:cubicBezTo>
                  <a:pt x="68" y="103"/>
                  <a:pt x="57" y="104"/>
                  <a:pt x="51" y="111"/>
                </a:cubicBezTo>
                <a:cubicBezTo>
                  <a:pt x="45" y="119"/>
                  <a:pt x="46" y="130"/>
                  <a:pt x="53" y="136"/>
                </a:cubicBezTo>
                <a:cubicBezTo>
                  <a:pt x="61" y="142"/>
                  <a:pt x="72" y="141"/>
                  <a:pt x="78" y="133"/>
                </a:cubicBezTo>
                <a:cubicBezTo>
                  <a:pt x="84" y="126"/>
                  <a:pt x="83" y="115"/>
                  <a:pt x="75" y="109"/>
                </a:cubicBezTo>
                <a:close/>
                <a:moveTo>
                  <a:pt x="191" y="204"/>
                </a:moveTo>
                <a:cubicBezTo>
                  <a:pt x="184" y="198"/>
                  <a:pt x="173" y="199"/>
                  <a:pt x="167" y="207"/>
                </a:cubicBezTo>
                <a:cubicBezTo>
                  <a:pt x="161" y="214"/>
                  <a:pt x="162" y="225"/>
                  <a:pt x="169" y="231"/>
                </a:cubicBezTo>
                <a:cubicBezTo>
                  <a:pt x="177" y="237"/>
                  <a:pt x="188" y="236"/>
                  <a:pt x="194" y="229"/>
                </a:cubicBezTo>
                <a:cubicBezTo>
                  <a:pt x="200" y="221"/>
                  <a:pt x="199" y="210"/>
                  <a:pt x="191" y="204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7B177-AB28-BF6D-D144-F42E33E136F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6974942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6D2E44-93AB-519A-B019-092F18F6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0F4BD0-9D77-7804-B137-0F3B09E26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A4DE62-B81E-AF96-4774-B2D812F9E56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6ADD6-AC34-4517-FE9C-B649A3A6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666472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A8DD911F-5AC7-69A9-D5BA-C16B88431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4021710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B1290-C514-618C-9EEE-5B14B04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125"/>
          </a:xfrm>
        </p:spPr>
        <p:txBody>
          <a:bodyPr/>
          <a:lstStyle/>
          <a:p>
            <a:r>
              <a:rPr lang="es-ES"/>
              <a:t>Unidad 2: ¿Ha oído hablar sobre Mad Libs®?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D24229C-FF89-221B-3D0F-E5040D034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365760"/>
          </a:xfrm>
          <a:prstGeom prst="round2SameRect">
            <a:avLst>
              <a:gd name="adj1" fmla="val 27735"/>
              <a:gd name="adj2" fmla="val 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293BC4FA-5168-8C42-9AF0-A76DEB9C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66472"/>
            <a:ext cx="4248791" cy="40217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964B7-D056-F365-9CED-B3E710B432AC}"/>
              </a:ext>
            </a:extLst>
          </p:cNvPr>
          <p:cNvSpPr txBox="1">
            <a:spLocks/>
          </p:cNvSpPr>
          <p:nvPr/>
        </p:nvSpPr>
        <p:spPr>
          <a:xfrm>
            <a:off x="763748" y="2711641"/>
            <a:ext cx="3870165" cy="221599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es-ES" sz="1600" dirty="0" err="1"/>
              <a:t>Mad</a:t>
            </a:r>
            <a:r>
              <a:rPr lang="es-ES" sz="1600" dirty="0"/>
              <a:t> </a:t>
            </a:r>
            <a:r>
              <a:rPr lang="es-ES" sz="1600" dirty="0" err="1"/>
              <a:t>Libs</a:t>
            </a:r>
            <a:r>
              <a:rPr lang="es-ES" sz="1600" dirty="0">
                <a:ea typeface="+mj-ea"/>
                <a:cs typeface="+mj-cs"/>
              </a:rPr>
              <a:t>®</a:t>
            </a:r>
            <a:r>
              <a:rPr lang="es-ES" sz="1600" dirty="0"/>
              <a:t> es un conjunto de juegos de palabras divertidos e interactivos, en los que rellena los espacios en blanco de una historia con diferentes tipos de palabras, como adjetivos, sustantivos y verbos. El resultado suele ser una historia divertida </a:t>
            </a:r>
            <a:br>
              <a:rPr lang="es-ES" sz="1600" dirty="0"/>
            </a:br>
            <a:r>
              <a:rPr lang="es-ES" sz="1600" dirty="0"/>
              <a:t>e inesperada. Vamos a usar esta estructura para ayudarnos a crear las solicitudes de la Unidad 2.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9B5696-0B78-C479-F686-1064EF556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666472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48615-CBB6-C796-2407-CC147EF48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1933830"/>
            <a:ext cx="736979" cy="731926"/>
            <a:chOff x="547424" y="4293480"/>
            <a:chExt cx="640026" cy="6574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884460-BA0C-144B-D07F-2D027F82280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3E9291B-C6ED-E93E-904B-34B7F8858A9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9D8AE90-E5F4-F859-2EF6-5A46869A09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Rounded Rectangle 3_1">
                  <a:extLst>
                    <a:ext uri="{FF2B5EF4-FFF2-40B4-BE49-F238E27FC236}">
                      <a16:creationId xmlns:a16="http://schemas.microsoft.com/office/drawing/2014/main" id="{030A766E-59BE-0710-B171-825E3087E32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5" name="Rounded Rectangle 3_1">
                <a:extLst>
                  <a:ext uri="{FF2B5EF4-FFF2-40B4-BE49-F238E27FC236}">
                    <a16:creationId xmlns:a16="http://schemas.microsoft.com/office/drawing/2014/main" id="{41283E0C-C44E-1FD3-B0AE-F6EF125557F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ounded Rectangle 24_1">
                <a:extLst>
                  <a:ext uri="{FF2B5EF4-FFF2-40B4-BE49-F238E27FC236}">
                    <a16:creationId xmlns:a16="http://schemas.microsoft.com/office/drawing/2014/main" id="{0D489216-AA9B-EC0D-BCAF-C1A513E0E38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102C60-C68A-D641-B18A-87FA29B98775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0" name="3D">
            <a:extLst>
              <a:ext uri="{FF2B5EF4-FFF2-40B4-BE49-F238E27FC236}">
                <a16:creationId xmlns:a16="http://schemas.microsoft.com/office/drawing/2014/main" id="{D883DE37-02F9-3675-64CA-2F2ABB8C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2687" y="2136318"/>
            <a:ext cx="305764" cy="326950"/>
          </a:xfrm>
          <a:custGeom>
            <a:avLst/>
            <a:gdLst>
              <a:gd name="T0" fmla="*/ 67 w 534"/>
              <a:gd name="T1" fmla="*/ 117 h 571"/>
              <a:gd name="T2" fmla="*/ 232 w 534"/>
              <a:gd name="T3" fmla="*/ 35 h 571"/>
              <a:gd name="T4" fmla="*/ 302 w 534"/>
              <a:gd name="T5" fmla="*/ 33 h 571"/>
              <a:gd name="T6" fmla="*/ 467 w 534"/>
              <a:gd name="T7" fmla="*/ 117 h 571"/>
              <a:gd name="T8" fmla="*/ 534 w 534"/>
              <a:gd name="T9" fmla="*/ 461 h 571"/>
              <a:gd name="T10" fmla="*/ 534 w 534"/>
              <a:gd name="T11" fmla="*/ 427 h 571"/>
              <a:gd name="T12" fmla="*/ 467 w 534"/>
              <a:gd name="T13" fmla="*/ 427 h 571"/>
              <a:gd name="T14" fmla="*/ 467 w 534"/>
              <a:gd name="T15" fmla="*/ 495 h 571"/>
              <a:gd name="T16" fmla="*/ 534 w 534"/>
              <a:gd name="T17" fmla="*/ 495 h 571"/>
              <a:gd name="T18" fmla="*/ 534 w 534"/>
              <a:gd name="T19" fmla="*/ 461 h 571"/>
              <a:gd name="T20" fmla="*/ 302 w 534"/>
              <a:gd name="T21" fmla="*/ 537 h 571"/>
              <a:gd name="T22" fmla="*/ 302 w 534"/>
              <a:gd name="T23" fmla="*/ 502 h 571"/>
              <a:gd name="T24" fmla="*/ 232 w 534"/>
              <a:gd name="T25" fmla="*/ 502 h 571"/>
              <a:gd name="T26" fmla="*/ 232 w 534"/>
              <a:gd name="T27" fmla="*/ 571 h 571"/>
              <a:gd name="T28" fmla="*/ 302 w 534"/>
              <a:gd name="T29" fmla="*/ 571 h 571"/>
              <a:gd name="T30" fmla="*/ 302 w 534"/>
              <a:gd name="T31" fmla="*/ 537 h 571"/>
              <a:gd name="T32" fmla="*/ 67 w 534"/>
              <a:gd name="T33" fmla="*/ 461 h 571"/>
              <a:gd name="T34" fmla="*/ 67 w 534"/>
              <a:gd name="T35" fmla="*/ 427 h 571"/>
              <a:gd name="T36" fmla="*/ 0 w 534"/>
              <a:gd name="T37" fmla="*/ 427 h 571"/>
              <a:gd name="T38" fmla="*/ 0 w 534"/>
              <a:gd name="T39" fmla="*/ 495 h 571"/>
              <a:gd name="T40" fmla="*/ 67 w 534"/>
              <a:gd name="T41" fmla="*/ 495 h 571"/>
              <a:gd name="T42" fmla="*/ 67 w 534"/>
              <a:gd name="T43" fmla="*/ 461 h 571"/>
              <a:gd name="T44" fmla="*/ 67 w 534"/>
              <a:gd name="T45" fmla="*/ 152 h 571"/>
              <a:gd name="T46" fmla="*/ 67 w 534"/>
              <a:gd name="T47" fmla="*/ 117 h 571"/>
              <a:gd name="T48" fmla="*/ 0 w 534"/>
              <a:gd name="T49" fmla="*/ 117 h 571"/>
              <a:gd name="T50" fmla="*/ 0 w 534"/>
              <a:gd name="T51" fmla="*/ 186 h 571"/>
              <a:gd name="T52" fmla="*/ 67 w 534"/>
              <a:gd name="T53" fmla="*/ 186 h 571"/>
              <a:gd name="T54" fmla="*/ 67 w 534"/>
              <a:gd name="T55" fmla="*/ 152 h 571"/>
              <a:gd name="T56" fmla="*/ 302 w 534"/>
              <a:gd name="T57" fmla="*/ 227 h 571"/>
              <a:gd name="T58" fmla="*/ 302 w 534"/>
              <a:gd name="T59" fmla="*/ 193 h 571"/>
              <a:gd name="T60" fmla="*/ 232 w 534"/>
              <a:gd name="T61" fmla="*/ 193 h 571"/>
              <a:gd name="T62" fmla="*/ 232 w 534"/>
              <a:gd name="T63" fmla="*/ 261 h 571"/>
              <a:gd name="T64" fmla="*/ 302 w 534"/>
              <a:gd name="T65" fmla="*/ 261 h 571"/>
              <a:gd name="T66" fmla="*/ 302 w 534"/>
              <a:gd name="T67" fmla="*/ 227 h 571"/>
              <a:gd name="T68" fmla="*/ 302 w 534"/>
              <a:gd name="T69" fmla="*/ 33 h 571"/>
              <a:gd name="T70" fmla="*/ 302 w 534"/>
              <a:gd name="T71" fmla="*/ 0 h 571"/>
              <a:gd name="T72" fmla="*/ 232 w 534"/>
              <a:gd name="T73" fmla="*/ 0 h 571"/>
              <a:gd name="T74" fmla="*/ 232 w 534"/>
              <a:gd name="T75" fmla="*/ 69 h 571"/>
              <a:gd name="T76" fmla="*/ 302 w 534"/>
              <a:gd name="T77" fmla="*/ 69 h 571"/>
              <a:gd name="T78" fmla="*/ 302 w 534"/>
              <a:gd name="T79" fmla="*/ 33 h 571"/>
              <a:gd name="T80" fmla="*/ 534 w 534"/>
              <a:gd name="T81" fmla="*/ 152 h 571"/>
              <a:gd name="T82" fmla="*/ 534 w 534"/>
              <a:gd name="T83" fmla="*/ 117 h 571"/>
              <a:gd name="T84" fmla="*/ 467 w 534"/>
              <a:gd name="T85" fmla="*/ 117 h 571"/>
              <a:gd name="T86" fmla="*/ 467 w 534"/>
              <a:gd name="T87" fmla="*/ 186 h 571"/>
              <a:gd name="T88" fmla="*/ 534 w 534"/>
              <a:gd name="T89" fmla="*/ 186 h 571"/>
              <a:gd name="T90" fmla="*/ 534 w 534"/>
              <a:gd name="T91" fmla="*/ 152 h 571"/>
              <a:gd name="T92" fmla="*/ 302 w 534"/>
              <a:gd name="T93" fmla="*/ 229 h 571"/>
              <a:gd name="T94" fmla="*/ 467 w 534"/>
              <a:gd name="T95" fmla="*/ 152 h 571"/>
              <a:gd name="T96" fmla="*/ 501 w 534"/>
              <a:gd name="T97" fmla="*/ 186 h 571"/>
              <a:gd name="T98" fmla="*/ 501 w 534"/>
              <a:gd name="T99" fmla="*/ 427 h 571"/>
              <a:gd name="T100" fmla="*/ 268 w 534"/>
              <a:gd name="T101" fmla="*/ 261 h 571"/>
              <a:gd name="T102" fmla="*/ 268 w 534"/>
              <a:gd name="T103" fmla="*/ 502 h 571"/>
              <a:gd name="T104" fmla="*/ 34 w 534"/>
              <a:gd name="T105" fmla="*/ 186 h 571"/>
              <a:gd name="T106" fmla="*/ 34 w 534"/>
              <a:gd name="T107" fmla="*/ 427 h 571"/>
              <a:gd name="T108" fmla="*/ 67 w 534"/>
              <a:gd name="T109" fmla="*/ 152 h 571"/>
              <a:gd name="T110" fmla="*/ 232 w 534"/>
              <a:gd name="T111" fmla="*/ 229 h 571"/>
              <a:gd name="T112" fmla="*/ 302 w 534"/>
              <a:gd name="T113" fmla="*/ 537 h 571"/>
              <a:gd name="T114" fmla="*/ 467 w 534"/>
              <a:gd name="T115" fmla="*/ 461 h 571"/>
              <a:gd name="T116" fmla="*/ 232 w 534"/>
              <a:gd name="T117" fmla="*/ 539 h 571"/>
              <a:gd name="T118" fmla="*/ 67 w 534"/>
              <a:gd name="T119" fmla="*/ 46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4" h="571">
                <a:moveTo>
                  <a:pt x="67" y="117"/>
                </a:moveTo>
                <a:lnTo>
                  <a:pt x="232" y="35"/>
                </a:lnTo>
                <a:moveTo>
                  <a:pt x="302" y="33"/>
                </a:moveTo>
                <a:lnTo>
                  <a:pt x="467" y="117"/>
                </a:lnTo>
                <a:moveTo>
                  <a:pt x="534" y="461"/>
                </a:moveTo>
                <a:lnTo>
                  <a:pt x="534" y="427"/>
                </a:lnTo>
                <a:lnTo>
                  <a:pt x="467" y="427"/>
                </a:lnTo>
                <a:lnTo>
                  <a:pt x="467" y="495"/>
                </a:lnTo>
                <a:lnTo>
                  <a:pt x="534" y="495"/>
                </a:lnTo>
                <a:lnTo>
                  <a:pt x="534" y="461"/>
                </a:lnTo>
                <a:moveTo>
                  <a:pt x="302" y="537"/>
                </a:moveTo>
                <a:lnTo>
                  <a:pt x="302" y="502"/>
                </a:lnTo>
                <a:lnTo>
                  <a:pt x="232" y="502"/>
                </a:lnTo>
                <a:lnTo>
                  <a:pt x="232" y="571"/>
                </a:lnTo>
                <a:lnTo>
                  <a:pt x="302" y="571"/>
                </a:lnTo>
                <a:lnTo>
                  <a:pt x="302" y="537"/>
                </a:lnTo>
                <a:moveTo>
                  <a:pt x="67" y="461"/>
                </a:moveTo>
                <a:lnTo>
                  <a:pt x="67" y="427"/>
                </a:lnTo>
                <a:lnTo>
                  <a:pt x="0" y="427"/>
                </a:lnTo>
                <a:lnTo>
                  <a:pt x="0" y="495"/>
                </a:lnTo>
                <a:lnTo>
                  <a:pt x="67" y="495"/>
                </a:lnTo>
                <a:lnTo>
                  <a:pt x="67" y="461"/>
                </a:lnTo>
                <a:moveTo>
                  <a:pt x="67" y="152"/>
                </a:moveTo>
                <a:lnTo>
                  <a:pt x="67" y="117"/>
                </a:lnTo>
                <a:lnTo>
                  <a:pt x="0" y="117"/>
                </a:lnTo>
                <a:lnTo>
                  <a:pt x="0" y="186"/>
                </a:lnTo>
                <a:lnTo>
                  <a:pt x="67" y="186"/>
                </a:lnTo>
                <a:lnTo>
                  <a:pt x="67" y="152"/>
                </a:lnTo>
                <a:moveTo>
                  <a:pt x="302" y="227"/>
                </a:moveTo>
                <a:lnTo>
                  <a:pt x="302" y="193"/>
                </a:lnTo>
                <a:lnTo>
                  <a:pt x="232" y="193"/>
                </a:lnTo>
                <a:lnTo>
                  <a:pt x="232" y="261"/>
                </a:lnTo>
                <a:lnTo>
                  <a:pt x="302" y="261"/>
                </a:lnTo>
                <a:lnTo>
                  <a:pt x="302" y="227"/>
                </a:lnTo>
                <a:moveTo>
                  <a:pt x="302" y="33"/>
                </a:moveTo>
                <a:lnTo>
                  <a:pt x="302" y="0"/>
                </a:lnTo>
                <a:lnTo>
                  <a:pt x="232" y="0"/>
                </a:lnTo>
                <a:lnTo>
                  <a:pt x="232" y="69"/>
                </a:lnTo>
                <a:lnTo>
                  <a:pt x="302" y="69"/>
                </a:lnTo>
                <a:lnTo>
                  <a:pt x="302" y="33"/>
                </a:lnTo>
                <a:moveTo>
                  <a:pt x="534" y="152"/>
                </a:moveTo>
                <a:lnTo>
                  <a:pt x="534" y="117"/>
                </a:lnTo>
                <a:lnTo>
                  <a:pt x="467" y="117"/>
                </a:lnTo>
                <a:lnTo>
                  <a:pt x="467" y="186"/>
                </a:lnTo>
                <a:lnTo>
                  <a:pt x="534" y="186"/>
                </a:lnTo>
                <a:lnTo>
                  <a:pt x="534" y="152"/>
                </a:lnTo>
                <a:moveTo>
                  <a:pt x="302" y="229"/>
                </a:moveTo>
                <a:lnTo>
                  <a:pt x="467" y="152"/>
                </a:lnTo>
                <a:moveTo>
                  <a:pt x="501" y="186"/>
                </a:moveTo>
                <a:lnTo>
                  <a:pt x="501" y="427"/>
                </a:lnTo>
                <a:moveTo>
                  <a:pt x="268" y="261"/>
                </a:moveTo>
                <a:lnTo>
                  <a:pt x="268" y="502"/>
                </a:lnTo>
                <a:moveTo>
                  <a:pt x="34" y="186"/>
                </a:moveTo>
                <a:lnTo>
                  <a:pt x="34" y="427"/>
                </a:lnTo>
                <a:moveTo>
                  <a:pt x="67" y="152"/>
                </a:moveTo>
                <a:lnTo>
                  <a:pt x="232" y="229"/>
                </a:lnTo>
                <a:moveTo>
                  <a:pt x="302" y="537"/>
                </a:moveTo>
                <a:lnTo>
                  <a:pt x="467" y="461"/>
                </a:lnTo>
                <a:moveTo>
                  <a:pt x="232" y="539"/>
                </a:moveTo>
                <a:lnTo>
                  <a:pt x="67" y="461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1611E167-D772-900A-D8E3-11BAFD43EB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3155433"/>
              </p:ext>
            </p:extLst>
          </p:nvPr>
        </p:nvGraphicFramePr>
        <p:xfrm>
          <a:off x="5035870" y="1672196"/>
          <a:ext cx="6584629" cy="40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061">
                  <a:extLst>
                    <a:ext uri="{9D8B030D-6E8A-4147-A177-3AD203B41FA5}">
                      <a16:colId xmlns:a16="http://schemas.microsoft.com/office/drawing/2014/main" val="1546675680"/>
                    </a:ext>
                  </a:extLst>
                </a:gridCol>
                <a:gridCol w="1945458">
                  <a:extLst>
                    <a:ext uri="{9D8B030D-6E8A-4147-A177-3AD203B41FA5}">
                      <a16:colId xmlns:a16="http://schemas.microsoft.com/office/drawing/2014/main" val="3384121720"/>
                    </a:ext>
                  </a:extLst>
                </a:gridCol>
                <a:gridCol w="2095110">
                  <a:extLst>
                    <a:ext uri="{9D8B030D-6E8A-4147-A177-3AD203B41FA5}">
                      <a16:colId xmlns:a16="http://schemas.microsoft.com/office/drawing/2014/main" val="169851265"/>
                    </a:ext>
                  </a:extLst>
                </a:gridCol>
              </a:tblGrid>
              <a:tr h="3641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es-ES" sz="1400" b="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Adjetivo</a:t>
                      </a:r>
                    </a:p>
                  </a:txBody>
                  <a:tcPr marL="74409" marR="74409" marT="37204" marB="3720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Sustantivo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b="0">
                          <a:solidFill>
                            <a:schemeClr val="accent2"/>
                          </a:solidFill>
                          <a:latin typeface="+mj-lt"/>
                          <a:ea typeface="+mj-ea"/>
                          <a:cs typeface="+mj-cs"/>
                        </a:rPr>
                        <a:t>Verbo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62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Impresionante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Aventura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Saltar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287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Valiente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Playa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Ejecutar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5511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Creativo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Castillo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Bailar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1409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Emocionante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Bosque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Explorar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230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Fantástico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Juego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Genere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0347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Mágico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Héroe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Descubrir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227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Misterioso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Viaje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Imaginar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1820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Único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Montaña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540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Espectacular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Robot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Inventar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895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Salvaje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Espacio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Volar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830880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5412595C-B61F-80EA-90B9-52E580FD3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861DD-E1F0-26D1-5016-C1E4A2EDAB89}"/>
              </a:ext>
            </a:extLst>
          </p:cNvPr>
          <p:cNvSpPr txBox="1"/>
          <p:nvPr/>
        </p:nvSpPr>
        <p:spPr>
          <a:xfrm>
            <a:off x="856708" y="6110893"/>
            <a:ext cx="1101724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1000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"Mad Libs®" es una marca comercial registrada de Penguin Group (USA) Inc. Esto no es ningún tipo de publicidad ni afiliación con el propietario de la marca y solo se usa con fines educativos.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316F9-7EE0-BCEE-CFBE-BA00E43E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497648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91E47A-BB4E-77D6-4D1E-8CD8EE9B0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9CC5FD-7B70-1CD9-F713-F602A65D1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4B7A4C-B005-FF99-E3A9-5C111802911F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4_1">
            <a:extLst>
              <a:ext uri="{FF2B5EF4-FFF2-40B4-BE49-F238E27FC236}">
                <a16:creationId xmlns:a16="http://schemas.microsoft.com/office/drawing/2014/main" id="{F41AA2F8-53B5-AD93-76BD-FAC024E8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025" y="1195894"/>
            <a:ext cx="11017951" cy="5296339"/>
          </a:xfrm>
          <a:prstGeom prst="roundRect">
            <a:avLst>
              <a:gd name="adj" fmla="val 2637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/>
          <a:lstStyle/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Es un diseñador de experiencias </a:t>
            </a:r>
            <a:r>
              <a:rPr lang="es-ES" sz="1400" i="0" dirty="0"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j-ea"/>
                <a:cs typeface="+mj-cs"/>
              </a:rPr>
              <a:t>impresionante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con un talento especial para crear mundos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dirty="0" err="1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immersivos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que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despiertan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 los sentidos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y transportan a las personas a un mundo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mágico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Con una mezcla de sonidos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emocionantes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,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imágenes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espectaculares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y detalles del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entorno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 muy cuidados, consigue crear viajes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increíbles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que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impresionan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y entretienen.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Su creatividad no tiene límites, y siempre tiene </a:t>
            </a:r>
            <a:r>
              <a:rPr lang="es-ES" sz="1400" b="0" i="0" dirty="0" err="1">
                <a:solidFill>
                  <a:schemeClr val="tx1"/>
                </a:solidFill>
                <a:effectLst/>
              </a:rPr>
              <a:t>ídeas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valientes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 que despiertan la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imaginación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, todo mientras presta atención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a los detalles más pequeños, que consiguen que todo quede genial.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Con su capacidad para despertar varios sentidos, crea momentos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inolvidables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que introducen a las personas en</a:t>
            </a:r>
            <a:r>
              <a:rPr lang="es-ES" sz="1400" dirty="0">
                <a:solidFill>
                  <a:schemeClr val="tx1"/>
                </a:solidFill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una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sinfonía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de sensaciones que las deja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boquiabiertas</a:t>
            </a:r>
            <a:r>
              <a:rPr lang="es-ES" sz="1400" i="0" dirty="0">
                <a:solidFill>
                  <a:schemeClr val="accent3">
                    <a:lumMod val="75000"/>
                  </a:schemeClr>
                </a:solidFill>
                <a:effectLst/>
              </a:rPr>
              <a:t>,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felices</a:t>
            </a:r>
            <a:r>
              <a:rPr lang="es-ES" sz="1400" i="0" dirty="0">
                <a:solidFill>
                  <a:schemeClr val="tx1"/>
                </a:solidFill>
                <a:effectLst/>
              </a:rPr>
              <a:t> 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y deseosas de más. Va a ayudar a crear una experiencia </a:t>
            </a:r>
            <a:r>
              <a:rPr lang="es-ES" sz="14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emocionante</a:t>
            </a:r>
            <a:r>
              <a:rPr lang="es-ES" sz="1400" b="0" i="0" dirty="0">
                <a:solidFill>
                  <a:schemeClr val="tx1"/>
                </a:solidFill>
                <a:effectLst/>
              </a:rPr>
              <a:t> 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es-ES" sz="1400" b="0" i="0" dirty="0">
                <a:solidFill>
                  <a:schemeClr val="tx1"/>
                </a:solidFill>
                <a:effectLst/>
              </a:rPr>
              <a:t>y novedosa.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FB7D8-0B3B-90BC-FB95-482D4F97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2: Ejemplo de una solicitud basada en roles diferente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92B37-0277-4035-D598-79E983C407F7}"/>
              </a:ext>
            </a:extLst>
          </p:cNvPr>
          <p:cNvSpPr txBox="1"/>
          <p:nvPr/>
        </p:nvSpPr>
        <p:spPr>
          <a:xfrm>
            <a:off x="3454062" y="1530320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F77BC-335D-5AAB-5C81-23437BF275E7}"/>
              </a:ext>
            </a:extLst>
          </p:cNvPr>
          <p:cNvSpPr txBox="1"/>
          <p:nvPr/>
        </p:nvSpPr>
        <p:spPr>
          <a:xfrm>
            <a:off x="7907351" y="1534780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8EB2E-8539-4CB9-DE67-F241B57C7468}"/>
              </a:ext>
            </a:extLst>
          </p:cNvPr>
          <p:cNvSpPr txBox="1"/>
          <p:nvPr/>
        </p:nvSpPr>
        <p:spPr>
          <a:xfrm>
            <a:off x="9311107" y="1534780"/>
            <a:ext cx="42454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(Verbo)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190D-9472-BBE0-EEA3-0B356555A0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944418" y="2085794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D430-DD99-7BC9-CB48-70190EEE7001}"/>
              </a:ext>
            </a:extLst>
          </p:cNvPr>
          <p:cNvSpPr txBox="1"/>
          <p:nvPr/>
        </p:nvSpPr>
        <p:spPr>
          <a:xfrm>
            <a:off x="694892" y="2836003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92E25-C358-AC6C-CD86-3860EE07BE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204623" y="2233633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5181-1CE6-4BEE-D9E4-FEBE02180473}"/>
              </a:ext>
            </a:extLst>
          </p:cNvPr>
          <p:cNvSpPr txBox="1"/>
          <p:nvPr/>
        </p:nvSpPr>
        <p:spPr>
          <a:xfrm>
            <a:off x="7195088" y="2657059"/>
            <a:ext cx="874491" cy="182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(Sustantivo)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946CB8-3C7B-D4CE-8147-0960671A7D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3080370" y="2277757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EE57-0C02-6A2A-EA3D-175B58BFE62F}"/>
              </a:ext>
            </a:extLst>
          </p:cNvPr>
          <p:cNvSpPr txBox="1"/>
          <p:nvPr/>
        </p:nvSpPr>
        <p:spPr>
          <a:xfrm>
            <a:off x="2117896" y="2836003"/>
            <a:ext cx="594824" cy="182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(Verbo)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05291-86C5-2855-3AEE-091602602539}"/>
              </a:ext>
            </a:extLst>
          </p:cNvPr>
          <p:cNvSpPr txBox="1"/>
          <p:nvPr/>
        </p:nvSpPr>
        <p:spPr>
          <a:xfrm>
            <a:off x="4899640" y="3404950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B1552-6F31-D1F4-7703-0A8BD60E288F}"/>
              </a:ext>
            </a:extLst>
          </p:cNvPr>
          <p:cNvSpPr txBox="1"/>
          <p:nvPr/>
        </p:nvSpPr>
        <p:spPr>
          <a:xfrm>
            <a:off x="7115950" y="3441018"/>
            <a:ext cx="874491" cy="182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(Sustantivo)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2F52D-73B0-94A8-98A3-34C0923B0FE2}"/>
              </a:ext>
            </a:extLst>
          </p:cNvPr>
          <p:cNvSpPr txBox="1"/>
          <p:nvPr/>
        </p:nvSpPr>
        <p:spPr>
          <a:xfrm>
            <a:off x="6020587" y="4508093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86A87-5339-8D65-D838-6EEE604E1100}"/>
              </a:ext>
            </a:extLst>
          </p:cNvPr>
          <p:cNvSpPr txBox="1"/>
          <p:nvPr/>
        </p:nvSpPr>
        <p:spPr>
          <a:xfrm>
            <a:off x="694892" y="5142527"/>
            <a:ext cx="928168" cy="1914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(Sustantivo)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11DA8-11A9-34DF-15E2-E72F35C61CEE}"/>
              </a:ext>
            </a:extLst>
          </p:cNvPr>
          <p:cNvSpPr txBox="1"/>
          <p:nvPr/>
        </p:nvSpPr>
        <p:spPr>
          <a:xfrm>
            <a:off x="4777883" y="5126424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936588-2D47-B67A-C799-337B8099B8DC}"/>
              </a:ext>
            </a:extLst>
          </p:cNvPr>
          <p:cNvSpPr txBox="1"/>
          <p:nvPr/>
        </p:nvSpPr>
        <p:spPr>
          <a:xfrm>
            <a:off x="9973298" y="5112493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AFCF9-53E0-25ED-17CB-65287884C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827754" y="5119165"/>
            <a:ext cx="74738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(Adjetivo)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2B31-BBCE-F6E7-6CE6-23BD7D720C0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262929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C228869-CE7C-8B30-F8BC-03A007203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341041-690A-DD08-388A-75E27795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195214B-1950-AC85-ADB9-C086D468DF6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AA7B3E-EE19-64D8-03B4-3F6AB6FF23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2: Definir la idea</a:t>
            </a: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7D0E1B6-2443-03B1-CDB4-F8AF0AE6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498026"/>
            <a:ext cx="6584629" cy="4771012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4121D8-A3DD-531A-BDA2-C1065F721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008" y="1492304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4_1">
            <a:extLst>
              <a:ext uri="{FF2B5EF4-FFF2-40B4-BE49-F238E27FC236}">
                <a16:creationId xmlns:a16="http://schemas.microsoft.com/office/drawing/2014/main" id="{71D5330B-D1A0-AE47-1453-CB01785D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92303"/>
            <a:ext cx="4248791" cy="4776735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43314-AA7E-C5DD-80A3-8CDBC95100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3048" y="2783694"/>
            <a:ext cx="3899221" cy="325217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es-ES" sz="1600" dirty="0"/>
              <a:t>Tengo una idea sobre la que quiero trabajar en este proyecto y voy a aportar algunas viñetas informativas. ¿Puede ayudarme a crear un párrafo con un tono de marketing sobre viajes y destacar los detalles que hacen que esta idea se convierta en una realidad?</a:t>
            </a:r>
          </a:p>
          <a:p>
            <a:pPr>
              <a:spcAft>
                <a:spcPts val="1200"/>
              </a:spcAft>
            </a:pPr>
            <a:r>
              <a:rPr lang="es-ES" sz="1600" dirty="0"/>
              <a:t>Debemos destacar los siguientes puntos. No debemos asignar un nombre al destino. Debemos centrarnos en lo que hace que el destino sea único. Asignaremos un nombre a la experiencia más adelante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40410C-BCC9-1C30-BAF2-B9780B6EED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158345" y="1680908"/>
            <a:ext cx="6339679" cy="1903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-1524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SzPct val="100000"/>
            </a:pPr>
            <a:r>
              <a:rPr lang="es-ES" sz="1200" dirty="0">
                <a:cs typeface="+mn-cs"/>
              </a:rPr>
              <a:t>Nueva experiencia de destino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es-E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Restaurante cálido y apartado en el interior de un bosque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es-ES" sz="1200" dirty="0">
                <a:latin typeface="+mj-lt"/>
                <a:cs typeface="+mn-cs"/>
              </a:rPr>
              <a:t>Este </a:t>
            </a:r>
            <a:r>
              <a:rPr lang="es-E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restaurante</a:t>
            </a:r>
            <a:r>
              <a:rPr lang="es-ES" sz="1200" dirty="0">
                <a:latin typeface="+mj-lt"/>
                <a:cs typeface="+mn-cs"/>
              </a:rPr>
              <a:t> se encuentra situado </a:t>
            </a:r>
            <a:r>
              <a:rPr lang="es-E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en las ramas de un árbol 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es-ES" sz="1200" dirty="0">
                <a:latin typeface="+mj-lt"/>
                <a:cs typeface="+mn-cs"/>
              </a:rPr>
              <a:t>Su temática se centra en la </a:t>
            </a:r>
            <a:r>
              <a:rPr lang="es-E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naturaleza orgánica</a:t>
            </a:r>
            <a:r>
              <a:rPr lang="es-ES" sz="1200" dirty="0">
                <a:latin typeface="+mj-lt"/>
                <a:cs typeface="+mn-cs"/>
              </a:rPr>
              <a:t>, que se combina con un </a:t>
            </a:r>
            <a:r>
              <a:rPr lang="es-E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destino al que solo se puede acceder previa invitación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es-ES" sz="1200" dirty="0">
                <a:solidFill>
                  <a:schemeClr val="accent3">
                    <a:lumMod val="75000"/>
                  </a:schemeClr>
                </a:solidFill>
                <a:latin typeface="+mj-lt"/>
                <a:cs typeface="+mn-cs"/>
              </a:rPr>
              <a:t>Misterioso y oculto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9FF5-FA2F-8EEC-63BC-4341C9D84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339587" y="2163872"/>
            <a:ext cx="68287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9146C-EAD9-4ED9-A1A1-75C0FD87C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631717" y="2167668"/>
            <a:ext cx="392736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(Lugar)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227D8-CAD8-70B7-C9B5-28A12B266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034833" y="2151560"/>
            <a:ext cx="586699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(Ubicación)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B07FA-7631-407B-87C9-1BBB69BEDB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762463" y="2571679"/>
            <a:ext cx="43448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(Lugar)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47A3F-6715-133D-1666-B9D675ED1D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034833" y="2622212"/>
            <a:ext cx="74340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(Ubicación)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F0343-23DF-1BC6-90C2-44D720F79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23326" y="3154625"/>
            <a:ext cx="120225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(Tema o estética)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71ED5-1CA0-6CEF-4C04-33A403D374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612565" y="3583993"/>
            <a:ext cx="6283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0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7B46E1-C40A-72AE-255B-DB3F73CA7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16477"/>
              </p:ext>
            </p:extLst>
          </p:nvPr>
        </p:nvGraphicFramePr>
        <p:xfrm>
          <a:off x="5158345" y="3793681"/>
          <a:ext cx="6339679" cy="2606040"/>
        </p:xfrm>
        <a:graphic>
          <a:graphicData uri="http://schemas.openxmlformats.org/drawingml/2006/table">
            <a:tbl>
              <a:tblPr firstRow="1" firstCol="1" bandRow="1"/>
              <a:tblGrid>
                <a:gridCol w="2112992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12992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13695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Lugares comunes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Tema o estética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Ubicación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Biblioteca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Escuela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Cafetería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Parque de atracciones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Museo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Playa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Supermercado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Granja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Castillo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</a:rPr>
                        <a:t>Casa árbol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Steampunk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Minimalista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Rústico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Cuento de hadas 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Industrial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Tropical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Espacial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 Deco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el pico de una montaña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el oasis de un desierto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Dentro de un volcán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una isla flotante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una ciudad enorme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la tundra nevada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un barco pirata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un bosque mágico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otro planeta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 una cueva oculta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E5252D84-3F14-7E7C-1B48-FFC66504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EAA4AD-0354-ED5E-DE98-754D0F34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1492304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F4A5C-7B78-12A9-A5E1-BEED9195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6379" y="1759662"/>
            <a:ext cx="736979" cy="731926"/>
            <a:chOff x="547424" y="4293480"/>
            <a:chExt cx="640026" cy="6574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04172F-6BD3-86CE-56FB-F515CCF923CF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589EC02-4EF5-8DF6-BF3F-CDC138F417F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19E0ECCD-813D-07EF-9697-AECDFD027A1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Rounded Rectangle 3_1">
                  <a:extLst>
                    <a:ext uri="{FF2B5EF4-FFF2-40B4-BE49-F238E27FC236}">
                      <a16:creationId xmlns:a16="http://schemas.microsoft.com/office/drawing/2014/main" id="{F2507F9B-EFE8-1DEC-3526-776AC99FAE75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" name="Rounded Rectangle 3_1">
                <a:extLst>
                  <a:ext uri="{FF2B5EF4-FFF2-40B4-BE49-F238E27FC236}">
                    <a16:creationId xmlns:a16="http://schemas.microsoft.com/office/drawing/2014/main" id="{949F987B-753D-B0F9-E829-3F3535BDB6B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Rounded Rectangle 24_1">
                <a:extLst>
                  <a:ext uri="{FF2B5EF4-FFF2-40B4-BE49-F238E27FC236}">
                    <a16:creationId xmlns:a16="http://schemas.microsoft.com/office/drawing/2014/main" id="{1D83D8A7-AB90-A945-F34C-EA9419E0DCD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34A4DD-799D-2B68-CAC6-CEA4AA10005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35" name="people_11">
            <a:extLst>
              <a:ext uri="{FF2B5EF4-FFF2-40B4-BE49-F238E27FC236}">
                <a16:creationId xmlns:a16="http://schemas.microsoft.com/office/drawing/2014/main" id="{B230502D-0184-4983-82E7-830B7484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748" y="1977621"/>
            <a:ext cx="308240" cy="296008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es-ES" sz="1800">
                <a:solidFill>
                  <a:srgbClr val="000000"/>
                </a:solidFill>
                <a:latin typeface="Segoe UI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1568D-FFE6-4223-712B-E56739924B3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33645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532ACD-179B-920B-3E2F-50F7AD20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CC8C2-E315-4D55-D458-F23CFF8C1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3: Crear la imagen principal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B0D0B-B9F4-27BD-D151-3BFB79FE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00415E18-B9A2-A11D-E211-ED89471D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EC9C0-47D1-8990-D2DA-34232AE46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911D3B-101A-D50F-91EF-0F02AD7EB77A}"/>
              </a:ext>
            </a:extLst>
          </p:cNvPr>
          <p:cNvSpPr txBox="1">
            <a:spLocks/>
          </p:cNvSpPr>
          <p:nvPr/>
        </p:nvSpPr>
        <p:spPr>
          <a:xfrm>
            <a:off x="768863" y="2378710"/>
            <a:ext cx="5862816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es-ES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En este ejercicio usaremos la descripción detallada que creó para su destino de ensueño y la convertiremos en una representación visual. Siga los pasos de la Unidad </a:t>
            </a:r>
            <a:br>
              <a:rPr lang="es-ES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</a:br>
            <a:r>
              <a:rPr lang="es-ES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3 para crear su imagen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AFDEC-C802-7100-DD28-F0789FDBE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192" b="2192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1439458-7F87-E547-36A9-A369ED1D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4248829-906E-7990-785C-7ED817634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FE8D490-6217-7773-8059-0F735BEE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672905"/>
            <a:ext cx="5919216" cy="242380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9D40BB-DD38-32F2-6C04-A0C2225B6605}"/>
              </a:ext>
            </a:extLst>
          </p:cNvPr>
          <p:cNvSpPr txBox="1">
            <a:spLocks/>
          </p:cNvSpPr>
          <p:nvPr/>
        </p:nvSpPr>
        <p:spPr>
          <a:xfrm>
            <a:off x="885825" y="3776812"/>
            <a:ext cx="5545455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800" dirty="0">
                <a:latin typeface="+mj-lt"/>
                <a:ea typeface="+mj-ea"/>
                <a:cs typeface="+mj-cs"/>
              </a:rPr>
              <a:t>Pasos: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Copiar la solicitud de muestra de Microsoft </a:t>
            </a:r>
            <a:r>
              <a:rPr lang="es-ES" sz="1600" i="0" dirty="0" err="1">
                <a:effectLst/>
              </a:rPr>
              <a:t>Learn</a:t>
            </a:r>
            <a:endParaRPr lang="es-ES" sz="1600" i="0" dirty="0">
              <a:effectLst/>
            </a:endParaRP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Pegar la solicitud en el chat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Solicitar a </a:t>
            </a:r>
            <a:r>
              <a:rPr lang="es-ES" sz="1600" i="0" dirty="0" err="1">
                <a:effectLst/>
              </a:rPr>
              <a:t>Copilot</a:t>
            </a:r>
            <a:r>
              <a:rPr lang="es-ES" sz="1600" i="0" dirty="0">
                <a:effectLst/>
              </a:rPr>
              <a:t> que realice cambios en la imagen hasta que el resultado sea el más satisfactorio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Descargar la imagen y pegarla en la diapositiva del archivo Power</a:t>
            </a:r>
            <a:r>
              <a:rPr lang="es-ES" sz="1600" dirty="0"/>
              <a:t>Point</a:t>
            </a:r>
            <a:r>
              <a:rPr lang="es-ES" sz="1600" i="0" dirty="0">
                <a:effectLst/>
              </a:rPr>
              <a:t> llamada Imagen principal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3EBDC6-5E6F-442A-0939-5094D185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0FE1B9-C2C7-C715-24CE-706F26C6709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C0019F5-53F2-F07C-90A5-7D4AE857DDA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020C38B5-F5F0-12E7-C482-08845BCFC80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98EEC9DE-3DFF-8B31-FC77-AF0D189A732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599DD16D-E7F6-E3C9-AD40-D574CEDDF74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D9028DDC-8855-CBB6-4C94-82DAF6834AF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E00B9-445F-4413-BCD3-FDD1FA07810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9" name="CRMArticles_EFF5">
            <a:extLst>
              <a:ext uri="{FF2B5EF4-FFF2-40B4-BE49-F238E27FC236}">
                <a16:creationId xmlns:a16="http://schemas.microsoft.com/office/drawing/2014/main" id="{BCB18762-1389-EC57-55F9-3FECBE7B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5881B-0A7A-C9BC-F0C2-01346AD745D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5721558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F38D3A-2E89-FDB6-4C65-2DEB04A2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es-ES"/>
              <a:t>Trabaje a su ritmo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EAE86-733A-3097-37E0-44B4AAB6A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es-ES">
                <a:latin typeface="+mj-lt"/>
              </a:rPr>
              <a:t>15 minutos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F19C0-0563-A438-E8BD-3AEAB413E3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2993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6EA6-6131-3E49-8A42-C498178D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es-ES"/>
              <a:t>Comparta el 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CC1E-FC86-22D4-5EA4-773A00584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es-ES">
                <a:latin typeface="+mj-lt"/>
              </a:rPr>
              <a:t>5 minutos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AAC1-4EDA-EE7A-2AD9-C4D972D46F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1918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2979777"/>
            <a:ext cx="5253037" cy="55399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/>
              <a:t>Microsoft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0DCB3-48BC-790D-16F8-3D30E5D7D8C5}"/>
              </a:ext>
            </a:extLst>
          </p:cNvPr>
          <p:cNvSpPr txBox="1"/>
          <p:nvPr/>
        </p:nvSpPr>
        <p:spPr>
          <a:xfrm>
            <a:off x="588963" y="4051889"/>
            <a:ext cx="525303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  <a:spcAft>
                <a:spcPts val="600"/>
              </a:spcAft>
            </a:pPr>
            <a:r>
              <a:rPr lang="es-ES" sz="3600">
                <a:ln w="3175">
                  <a:noFill/>
                </a:ln>
                <a:latin typeface="+mj-lt"/>
                <a:cs typeface="Segoe UI" pitchFamily="34" charset="0"/>
              </a:rPr>
              <a:t>Explorar la 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BE038-664B-BD8E-E2FC-FADA2326F2A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FB48-6CDE-9932-00B0-BAB8C5EB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4: Una entrada triunfal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4950B9-DC6D-D165-4AA6-A44114DB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68B7B4-A820-0B5B-FCF3-D427657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B71BF310-0DDA-1F84-6D2D-AFB2B10F1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428C0-4AD9-8B29-37D9-8B4A7F99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527EB-C915-ADB3-7CBD-AD2462433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97" b="1397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07DFE8-CB61-04C7-E87C-DF80E55BE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9130EA-410A-C784-F45A-66AF8FC84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83AFB9-8C94-5E3C-BAAC-F132BD195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8250"/>
            <a:ext cx="5919216" cy="2318460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C4908-D99F-56EE-A4F8-AD7AA20697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En este ejercicio diseñaremos una imagen y una descripción para su entrada triunfal en su destino de ensueño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DFF2A-553C-3366-C8DF-038E36BA42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135594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600">
                <a:latin typeface="+mj-lt"/>
                <a:ea typeface="+mj-ea"/>
                <a:cs typeface="+mj-cs"/>
              </a:rPr>
              <a:t>Siga los pasos de la Unidad 4 para realizar una entrada épica en su destino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A777D-59DC-7501-55E7-90B1024389EE}"/>
              </a:ext>
            </a:extLst>
          </p:cNvPr>
          <p:cNvSpPr txBox="1">
            <a:spLocks/>
          </p:cNvSpPr>
          <p:nvPr/>
        </p:nvSpPr>
        <p:spPr>
          <a:xfrm>
            <a:off x="885825" y="3891040"/>
            <a:ext cx="5628894" cy="2092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600" i="0">
                <a:effectLst/>
              </a:rPr>
              <a:t>Idear con Copilot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600" i="0">
                <a:effectLst/>
              </a:rPr>
              <a:t>Desarrollar la idea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600" i="0">
                <a:effectLst/>
              </a:rPr>
              <a:t>Editar la descripción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600" i="0">
                <a:effectLst/>
              </a:rPr>
              <a:t>Crear una imagen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600" i="0">
                <a:effectLst/>
              </a:rPr>
              <a:t>Descargar la imagen y pegarla en la diapositiva del archivo PowerPoint llamada Entrada triunfal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FEDB4D-3D6E-E3AC-7BE7-E8C66FC8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127043-EC0F-AF60-4CCC-4618A1ABF8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3" name="Rounded Rectangle 3_1">
                <a:extLst>
                  <a:ext uri="{FF2B5EF4-FFF2-40B4-BE49-F238E27FC236}">
                    <a16:creationId xmlns:a16="http://schemas.microsoft.com/office/drawing/2014/main" id="{AD9A6D87-86A2-5795-6750-D0A26B4EE3E9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14B7909D-7B08-85E9-E85A-992C4363FC4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1" name="Rounded Rectangle 3_1">
              <a:extLst>
                <a:ext uri="{FF2B5EF4-FFF2-40B4-BE49-F238E27FC236}">
                  <a16:creationId xmlns:a16="http://schemas.microsoft.com/office/drawing/2014/main" id="{F88E3AB4-5425-EB28-5478-FABC22F5C125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Rounded Rectangle 24_1">
              <a:extLst>
                <a:ext uri="{FF2B5EF4-FFF2-40B4-BE49-F238E27FC236}">
                  <a16:creationId xmlns:a16="http://schemas.microsoft.com/office/drawing/2014/main" id="{A4184FC6-2E24-C657-5301-35B20C3F477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38279AC-8115-C6CD-009B-BA8A72978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Photo2_EB9F">
            <a:extLst>
              <a:ext uri="{FF2B5EF4-FFF2-40B4-BE49-F238E27FC236}">
                <a16:creationId xmlns:a16="http://schemas.microsoft.com/office/drawing/2014/main" id="{7FDEB61B-E570-D47F-1C51-E92F95F6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8190" y="1709738"/>
            <a:ext cx="318328" cy="233622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F00D8E-37AD-ABA3-02DF-52B6A13CE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85381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509C88-F99A-3960-30C5-1ED5BE182C0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9460186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91EB-C9C3-1CD0-3828-FED86AA4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5: Lluvia de ideas sobre las características del destino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D40A1A-7E9B-09B8-5489-B66FA610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95E431-9407-C42C-00D0-084BD8D55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F3C52E2F-2A1E-B36F-4F5F-A2CC11E77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D92AA5-CBB6-192E-D025-4CFA8F89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DB150E-C9D3-F112-8AB8-BBEEE7B4F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23044-0549-2F33-10A7-8B171166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513D5-FD42-FAC6-3FAE-AC391A9EF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4024464"/>
            <a:ext cx="5919216" cy="207224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9AA29-3243-5AF4-DD06-EECD96C4B0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72222"/>
            <a:ext cx="5862816" cy="6463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es-ES" sz="14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Para este ejercicio, usará su imaginación para crear las características únicas de su destino. Pediremos a </a:t>
            </a:r>
            <a:r>
              <a:rPr lang="es-ES" sz="1400" dirty="0" err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Copilot</a:t>
            </a:r>
            <a:r>
              <a:rPr lang="es-ES" sz="14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 que realice una lluvia de ideas y que cree imágenes a partir de la descripción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19D2F-AAA0-AB34-6EAB-5BF2063AD9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558793"/>
            <a:ext cx="586281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400" dirty="0">
                <a:latin typeface="+mj-lt"/>
                <a:ea typeface="+mj-ea"/>
                <a:cs typeface="+mj-cs"/>
              </a:rPr>
              <a:t>Siga los pasos de la Unidad 5 para crear los detalles clave de su destino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FFA2E-21DB-9C3D-BA71-FE6AA29B2AB4}"/>
              </a:ext>
            </a:extLst>
          </p:cNvPr>
          <p:cNvSpPr txBox="1">
            <a:spLocks/>
          </p:cNvSpPr>
          <p:nvPr/>
        </p:nvSpPr>
        <p:spPr>
          <a:xfrm>
            <a:off x="885825" y="4214202"/>
            <a:ext cx="5628894" cy="153888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400" i="0" dirty="0">
                <a:effectLst/>
              </a:rPr>
              <a:t>Idear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400" i="0" dirty="0">
                <a:effectLst/>
              </a:rPr>
              <a:t>Desarrollar las ideas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400" i="0" dirty="0">
                <a:effectLst/>
              </a:rPr>
              <a:t>Crear una imagen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es-ES" sz="1400" i="0" dirty="0">
                <a:effectLst/>
              </a:rPr>
              <a:t>Descargar la imagen y pegarla en la diapositiva del archivo PowerPoint llamada Características del destino</a:t>
            </a:r>
          </a:p>
        </p:txBody>
      </p:sp>
      <p:pic>
        <p:nvPicPr>
          <p:cNvPr id="6" name="Picture 5" descr="AI generated restaurant feature, nest lounge area">
            <a:extLst>
              <a:ext uri="{FF2B5EF4-FFF2-40B4-BE49-F238E27FC236}">
                <a16:creationId xmlns:a16="http://schemas.microsoft.com/office/drawing/2014/main" id="{1219E50C-6011-A7B2-F758-638BA5D4B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16" r="516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4CB37B-98DB-9A76-4547-DA10DB12F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19ABC1-C6D3-CABB-6604-7B8A994513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4D288F23-0AA6-771F-A93E-7953E57661E0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8E4974FE-6A8F-FE67-F66C-EBD564B9C265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ADBC7875-DF6D-2CFB-8EB4-EE7F11AB77B8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75A5B52F-42EA-3D1C-96B2-5311D6240BC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A4A7537-188D-3A6F-5349-022C14CF5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46901D-D7FB-62EC-B983-5973659B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hatBot_F08B">
            <a:extLst>
              <a:ext uri="{FF2B5EF4-FFF2-40B4-BE49-F238E27FC236}">
                <a16:creationId xmlns:a16="http://schemas.microsoft.com/office/drawing/2014/main" id="{B4AAB55E-677C-C3AA-0501-C159AEAC0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5766" y="1643669"/>
            <a:ext cx="283175" cy="365760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38309-191A-7909-BF7A-C6707343578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4778239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EEEB-432A-7718-E76D-746AC77A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E5B03-54C0-7A35-74F1-F58B81C7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es-ES"/>
              <a:t>Trabaje a su ritmo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22266-4975-60B8-3966-8E30F4C26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es-ES">
                <a:latin typeface="+mj-lt"/>
              </a:rPr>
              <a:t>15 minutos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92A15-8239-2ED5-4108-BB9BCA632AF1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4782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6F58-950A-53FE-AF01-556B04AE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D55-280B-13EF-00FC-B42B4DE4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es-ES"/>
              <a:t>Comparta el resultado  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C071A-4CE1-CDD4-D2DB-094F2E97F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es-ES">
                <a:latin typeface="+mj-lt"/>
              </a:rPr>
              <a:t>5 minutos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42287-91B9-843E-E860-D3835F2807B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9585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171-1566-E911-7E97-EC33DBD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6: Planificar el menú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BBBF4-D891-9A29-2CC5-0EE4100B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EED0770-D973-5550-D3F8-8167F418C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3002A361-5386-C417-778E-78FBC486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5ACDE0-29A8-7DE0-A14E-57D71B66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EDA565-F1B7-14BF-D9A0-695D280E6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E8DF0-8523-0B5A-DE02-CEF7772B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97091-B519-0C2E-E8DD-88245054F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6612"/>
            <a:ext cx="5919216" cy="2320098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E37A8-A70C-ACFB-4ECC-FFDD2FFF0D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En este ejercicio crearemos la comida y las opciones de menú de su destino. Esto puede ampliar la temática y mejorar la experiencia de los visitantes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500CE-4948-028E-2DC4-E1CA634D13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es-ES" sz="1600">
                <a:latin typeface="+mj-lt"/>
                <a:ea typeface="+mj-ea"/>
                <a:cs typeface="+mj-cs"/>
              </a:rPr>
              <a:t>Siga los pasos de la Unidad 6 para diseñar el menú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163E6-400F-4DE9-7084-931FB2A315DF}"/>
              </a:ext>
            </a:extLst>
          </p:cNvPr>
          <p:cNvSpPr txBox="1">
            <a:spLocks/>
          </p:cNvSpPr>
          <p:nvPr/>
        </p:nvSpPr>
        <p:spPr>
          <a:xfrm>
            <a:off x="885825" y="3923505"/>
            <a:ext cx="5628894" cy="2026313"/>
          </a:xfrm>
          <a:prstGeom prst="rect">
            <a:avLst/>
          </a:prstGeom>
          <a:noFill/>
        </p:spPr>
        <p:txBody>
          <a:bodyPr wrap="square" lIns="0" tIns="0" rIns="0" bIns="0" numCol="2">
            <a:noAutofit/>
          </a:bodyPr>
          <a:lstStyle/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Idear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Generar la imagen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Idear una bebida estrella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Idear con </a:t>
            </a:r>
            <a:r>
              <a:rPr lang="es-ES" sz="1600" i="0" dirty="0" err="1">
                <a:effectLst/>
              </a:rPr>
              <a:t>Copilot</a:t>
            </a:r>
            <a:endParaRPr lang="es-ES" sz="1600" i="0" dirty="0">
              <a:effectLst/>
            </a:endParaRP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Generar la imagen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Idear con una referencia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es-ES" sz="1600" i="0" dirty="0">
                <a:effectLst/>
              </a:rPr>
              <a:t>Descargar la imagen </a:t>
            </a:r>
            <a:br>
              <a:rPr lang="es-ES" sz="1600" i="0" dirty="0">
                <a:effectLst/>
              </a:rPr>
            </a:br>
            <a:r>
              <a:rPr lang="es-ES" sz="1600" i="0" dirty="0">
                <a:effectLst/>
              </a:rPr>
              <a:t>y pegarla en la diapositiva del archivo PowerPoint llamada Menú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BD4DBD-FFBE-1884-9ED9-E187F4EC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E1AB3-661C-112E-2EBB-7349EFB60865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58AB6F85-19DE-B883-CE03-6D4BD030D3BD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06828A88-2C0A-2BDA-ECD4-097D5A38967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73D9723E-E45D-8085-EFEB-71438BEBDDCB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1FEE4165-6084-B076-33AC-A0F28425F9C7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23D0D8B-F346-910D-8B90-C491668B6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4D88D-2AC6-032B-6329-93FD38F19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B0B78A-C1F3-02E5-338C-CE1791620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10346" y="3923505"/>
            <a:ext cx="0" cy="202631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lg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I generated hot chocolate drink">
            <a:extLst>
              <a:ext uri="{FF2B5EF4-FFF2-40B4-BE49-F238E27FC236}">
                <a16:creationId xmlns:a16="http://schemas.microsoft.com/office/drawing/2014/main" id="{CAFFF0DA-D658-228C-769D-2B28A1491B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83" b="1583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31" name="CompanyDirectory_EF0D">
            <a:extLst>
              <a:ext uri="{FF2B5EF4-FFF2-40B4-BE49-F238E27FC236}">
                <a16:creationId xmlns:a16="http://schemas.microsoft.com/office/drawing/2014/main" id="{FCE19A87-8998-8AE6-2E5D-73F30BA41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7949" y="1671638"/>
            <a:ext cx="278810" cy="30982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B9A43-330B-3853-1C94-F1339BB433E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706035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3E0E-2BBB-5C60-7FB6-903D4D13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Unidad 7: Idear el ambiente y la música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81869-6E72-764B-BA64-79DC652A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A85A9-7324-EE13-632E-CC7E0A31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2" name="Rounded Rectangle 24_1">
            <a:extLst>
              <a:ext uri="{FF2B5EF4-FFF2-40B4-BE49-F238E27FC236}">
                <a16:creationId xmlns:a16="http://schemas.microsoft.com/office/drawing/2014/main" id="{7D0B1CB8-DB13-694A-F338-A34C81170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657F5D-F4EA-DF81-E461-7D3498082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20D3-C756-38D4-B823-65E41DF30182}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0" defTabSz="932742">
              <a:spcAft>
                <a:spcPts val="1200"/>
              </a:spcAft>
              <a:buNone/>
            </a:pP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En este ejercicio crearemos el ambiente y el entorno </a:t>
            </a:r>
            <a:b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</a:b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de su destino. Esto puede ayudar a expresar su temática </a:t>
            </a:r>
            <a:b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</a:b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y personalidad. Con la ayuda de </a:t>
            </a:r>
            <a:r>
              <a:rPr lang="es-ES" sz="1600" dirty="0" err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Copilot</a:t>
            </a: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, creará una lista </a:t>
            </a:r>
            <a:b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</a:br>
            <a:r>
              <a:rPr lang="es-ES" sz="16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de música que se ajuste al ambiente del destino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F30AC2-5C8B-0C1E-4B35-D22B10B8D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6D4095-5F21-F431-FF87-3C38482DC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FB950-DFC3-E7D8-677F-231201B9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489718"/>
            <a:ext cx="5919216" cy="2606992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55728-22D0-F62C-F175-044B4A03A27B}"/>
              </a:ext>
            </a:extLst>
          </p:cNvPr>
          <p:cNvSpPr txBox="1">
            <a:spLocks/>
          </p:cNvSpPr>
          <p:nvPr/>
        </p:nvSpPr>
        <p:spPr>
          <a:xfrm>
            <a:off x="885825" y="3603144"/>
            <a:ext cx="5628894" cy="21339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es-ES" sz="1600" dirty="0"/>
              <a:t>Idear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es-ES" sz="1600" dirty="0"/>
              <a:t>Copiar la solicitud de muestra en el chat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es-ES" sz="1600" dirty="0"/>
              <a:t>Revisar la respuesta y editarla hasta que sea satisfactoria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es-ES" sz="1600" dirty="0"/>
              <a:t>Realizar una captura de pantalla (Windows + </a:t>
            </a:r>
            <a:r>
              <a:rPr lang="es-ES" sz="1600" dirty="0" err="1"/>
              <a:t>Mayús</a:t>
            </a:r>
            <a:r>
              <a:rPr lang="es-ES" sz="1600" dirty="0"/>
              <a:t> + S) </a:t>
            </a:r>
            <a:br>
              <a:rPr lang="es-ES" sz="1600" dirty="0"/>
            </a:br>
            <a:r>
              <a:rPr lang="es-ES" sz="1600" dirty="0"/>
              <a:t>y copiar la imagen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es-ES" sz="1600" dirty="0"/>
              <a:t>Pegar la imagen en la diapositiva del archivo PowerPoint llamada Ambiente y música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CF9634-9424-53FB-7FE5-9BA0A976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D7DE6E-482D-7901-066C-19DA4264995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EFF133-699D-0F52-AD25-3EE6C3C8EE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6" name="Rounded Rectangle 3_1">
                  <a:extLst>
                    <a:ext uri="{FF2B5EF4-FFF2-40B4-BE49-F238E27FC236}">
                      <a16:creationId xmlns:a16="http://schemas.microsoft.com/office/drawing/2014/main" id="{B2CC7711-B96A-C150-B22B-C1CB4895BDB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ounded Rectangle 3_1">
                  <a:extLst>
                    <a:ext uri="{FF2B5EF4-FFF2-40B4-BE49-F238E27FC236}">
                      <a16:creationId xmlns:a16="http://schemas.microsoft.com/office/drawing/2014/main" id="{B1FC1060-E312-DF7B-5BB7-60401B9478D4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7DCDF4FC-6E34-4163-F568-E1F96B58C7B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Rounded Rectangle 24_1">
                <a:extLst>
                  <a:ext uri="{FF2B5EF4-FFF2-40B4-BE49-F238E27FC236}">
                    <a16:creationId xmlns:a16="http://schemas.microsoft.com/office/drawing/2014/main" id="{9AFA995B-AA71-0D1E-552E-1315F999DF52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C535FA-FD9E-DEDC-9714-2D350360991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28" name="CRMArticles_EFF5">
            <a:extLst>
              <a:ext uri="{FF2B5EF4-FFF2-40B4-BE49-F238E27FC236}">
                <a16:creationId xmlns:a16="http://schemas.microsoft.com/office/drawing/2014/main" id="{73442CDA-E552-A16D-18C6-35A67029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518DB-21CE-5CFD-01A2-D4170CADD22A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E7C6DB-10BB-5717-5CE7-34F1D1AD1DFF}"/>
              </a:ext>
            </a:extLst>
          </p:cNvPr>
          <p:cNvSpPr/>
          <p:nvPr/>
        </p:nvSpPr>
        <p:spPr bwMode="auto">
          <a:xfrm>
            <a:off x="7147560" y="1388465"/>
            <a:ext cx="4876800" cy="4735842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77503787-1F05-3ECD-80F2-03240E60D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142487"/>
            <a:ext cx="4847077" cy="32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04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AD7F1D-EB33-3D3B-9BDD-FF08A1E9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848F2F-435C-E89B-09F2-F094B75A2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592B8F-42D9-FFF9-4475-F96FEE2E205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C3DDCB-B256-BCF6-7626-1B5CE42F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8: Crear material de personalización de marca</a:t>
            </a:r>
          </a:p>
        </p:txBody>
      </p:sp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3E7D482C-187F-ABB6-4039-6A03AD71A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193799"/>
            <a:ext cx="11017250" cy="5075239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F73A2DF-DEC5-575E-C30B-993E2F99C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4410" y="1352552"/>
            <a:ext cx="10706354" cy="1586058"/>
          </a:xfrm>
          <a:prstGeom prst="roundRect">
            <a:avLst>
              <a:gd name="adj" fmla="val 11799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Rounded Rectangle 3_1_1_1">
            <a:extLst>
              <a:ext uri="{FF2B5EF4-FFF2-40B4-BE49-F238E27FC236}">
                <a16:creationId xmlns:a16="http://schemas.microsoft.com/office/drawing/2014/main" id="{B9A49F5B-7B3D-FD08-6E61-33F8976EE5B4}"/>
              </a:ext>
            </a:extLst>
          </p:cNvPr>
          <p:cNvSpPr>
            <a:spLocks/>
          </p:cNvSpPr>
          <p:nvPr/>
        </p:nvSpPr>
        <p:spPr>
          <a:xfrm>
            <a:off x="881570" y="1489712"/>
            <a:ext cx="10432034" cy="1311738"/>
          </a:xfrm>
          <a:prstGeom prst="roundRect">
            <a:avLst>
              <a:gd name="adj" fmla="val 10370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100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400"/>
              </a:spcAft>
              <a:defRPr/>
            </a:pPr>
            <a:r>
              <a:rPr lang="es-ES" sz="1800">
                <a:solidFill>
                  <a:schemeClr val="tx1"/>
                </a:solidFill>
              </a:rPr>
              <a:t>En este ejercicio nos centraremos en el aspecto final de nuestro destino: generar el material de personalización de marca. Vamos a crear un nombre llamativo para su destino y una breve descripción que destaque su esencia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D1A233-466B-68EB-799B-BD17DBE77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4410" y="3075770"/>
            <a:ext cx="10706355" cy="3056108"/>
          </a:xfrm>
          <a:prstGeom prst="roundRect">
            <a:avLst>
              <a:gd name="adj" fmla="val 4312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defTabSz="951121">
              <a:spcAft>
                <a:spcPts val="600"/>
              </a:spcAft>
              <a:buSzPct val="90000"/>
              <a:defRPr sz="1400">
                <a:solidFill>
                  <a:srgbClr val="FF5C39"/>
                </a:solidFill>
                <a:latin typeface="Segoe UI Semibold"/>
                <a:cs typeface="Segoe UI" panose="020B0502040204020203" pitchFamily="34" charset="0"/>
              </a:defRPr>
            </a:lvl1pPr>
            <a:lvl2pPr marL="457200" defTabSz="914400">
              <a:defRPr sz="1800">
                <a:solidFill>
                  <a:schemeClr val="lt1"/>
                </a:solidFill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endParaRPr lang="en-US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E621A14-4A0D-615F-4A0B-F2B5E5D1F61E}"/>
              </a:ext>
            </a:extLst>
          </p:cNvPr>
          <p:cNvSpPr>
            <a:spLocks/>
          </p:cNvSpPr>
          <p:nvPr/>
        </p:nvSpPr>
        <p:spPr bwMode="auto">
          <a:xfrm>
            <a:off x="894688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es-ES" sz="1800">
                <a:solidFill>
                  <a:schemeClr val="tx1"/>
                </a:solidFill>
              </a:rPr>
              <a:t>Idear con Copilot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169FF6A-7A4D-92D2-0042-A982BAEB8AAB}"/>
              </a:ext>
            </a:extLst>
          </p:cNvPr>
          <p:cNvSpPr>
            <a:spLocks/>
          </p:cNvSpPr>
          <p:nvPr/>
        </p:nvSpPr>
        <p:spPr bwMode="auto">
          <a:xfrm>
            <a:off x="4428100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es-ES" sz="1800">
                <a:solidFill>
                  <a:schemeClr val="tx1"/>
                </a:solidFill>
              </a:rPr>
              <a:t>Escribir el texto con Copilot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6BB8070-5EE2-70FB-BEBC-2EB459104886}"/>
              </a:ext>
            </a:extLst>
          </p:cNvPr>
          <p:cNvSpPr>
            <a:spLocks/>
          </p:cNvSpPr>
          <p:nvPr/>
        </p:nvSpPr>
        <p:spPr bwMode="auto">
          <a:xfrm>
            <a:off x="7961511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es-ES" sz="1800">
                <a:solidFill>
                  <a:schemeClr val="tx1"/>
                </a:solidFill>
              </a:rPr>
              <a:t>Copiar y pegar los materiales de personalización de marca en su PowerPoint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7136D4-E3DA-D0C3-3F14-381005FB5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533770"/>
            <a:ext cx="640080" cy="640080"/>
            <a:chOff x="547424" y="4293480"/>
            <a:chExt cx="640026" cy="65741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868156-7305-4E66-B3E4-B2A3270CBEB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BDB1CFC-1CA7-D2BA-500F-3724DB19809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93" name="Rounded Rectangle 3_1">
                  <a:extLst>
                    <a:ext uri="{FF2B5EF4-FFF2-40B4-BE49-F238E27FC236}">
                      <a16:creationId xmlns:a16="http://schemas.microsoft.com/office/drawing/2014/main" id="{5768AA91-C11E-DD87-075D-1B6AE4E2488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ounded Rectangle 3_1">
                  <a:extLst>
                    <a:ext uri="{FF2B5EF4-FFF2-40B4-BE49-F238E27FC236}">
                      <a16:creationId xmlns:a16="http://schemas.microsoft.com/office/drawing/2014/main" id="{3E0E21E5-4A37-AD09-EF07-1A6E6B41FC7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1" name="Rounded Rectangle 3_1">
                <a:extLst>
                  <a:ext uri="{FF2B5EF4-FFF2-40B4-BE49-F238E27FC236}">
                    <a16:creationId xmlns:a16="http://schemas.microsoft.com/office/drawing/2014/main" id="{C72724B8-6459-6784-1B4A-04161246287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Rounded Rectangle 24_1">
                <a:extLst>
                  <a:ext uri="{FF2B5EF4-FFF2-40B4-BE49-F238E27FC236}">
                    <a16:creationId xmlns:a16="http://schemas.microsoft.com/office/drawing/2014/main" id="{D52E21C5-C3E5-2C57-C376-29AB3EE74D6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2BF46A2-D330-3FBE-BB04-2A0A8C2253D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CE920B4-667D-2864-3874-13A108DB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533770"/>
            <a:ext cx="640080" cy="640080"/>
            <a:chOff x="547424" y="4293480"/>
            <a:chExt cx="640026" cy="65741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7F6A501-DE80-ECD3-D15C-2D65A13B543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D375034-00E4-CDE3-AAA3-95F1238C4DC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1" name="Rounded Rectangle 3_1">
                  <a:extLst>
                    <a:ext uri="{FF2B5EF4-FFF2-40B4-BE49-F238E27FC236}">
                      <a16:creationId xmlns:a16="http://schemas.microsoft.com/office/drawing/2014/main" id="{C7B2135C-EF49-2118-59D0-D9598324E03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ounded Rectangle 3_1">
                  <a:extLst>
                    <a:ext uri="{FF2B5EF4-FFF2-40B4-BE49-F238E27FC236}">
                      <a16:creationId xmlns:a16="http://schemas.microsoft.com/office/drawing/2014/main" id="{047F5772-47AA-4D9C-B540-B50A7673BE3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9" name="Rounded Rectangle 3_1">
                <a:extLst>
                  <a:ext uri="{FF2B5EF4-FFF2-40B4-BE49-F238E27FC236}">
                    <a16:creationId xmlns:a16="http://schemas.microsoft.com/office/drawing/2014/main" id="{792DB393-026C-BA2E-016F-C95AD824541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Rounded Rectangle 24_1">
                <a:extLst>
                  <a:ext uri="{FF2B5EF4-FFF2-40B4-BE49-F238E27FC236}">
                    <a16:creationId xmlns:a16="http://schemas.microsoft.com/office/drawing/2014/main" id="{4F4E6D0F-2293-A99D-DE6E-295B8BA39769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8ACAAA6-123F-9377-0425-A0D99F3C8C2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33C30A-463A-4818-E525-C2ABB33B7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533770"/>
            <a:ext cx="640080" cy="640080"/>
            <a:chOff x="547424" y="4293480"/>
            <a:chExt cx="640026" cy="657416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4EE78F1-0D03-A8AF-4ECF-057C615FC0A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3407D86-4F6B-AE1A-25EE-9E62B3D6A9C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9" name="Rounded Rectangle 3_1">
                  <a:extLst>
                    <a:ext uri="{FF2B5EF4-FFF2-40B4-BE49-F238E27FC236}">
                      <a16:creationId xmlns:a16="http://schemas.microsoft.com/office/drawing/2014/main" id="{6011B4D0-54AC-6BFD-7C78-136928D8B27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ounded Rectangle 3_1">
                  <a:extLst>
                    <a:ext uri="{FF2B5EF4-FFF2-40B4-BE49-F238E27FC236}">
                      <a16:creationId xmlns:a16="http://schemas.microsoft.com/office/drawing/2014/main" id="{97D3EAC5-9733-E47F-B981-C2A32454D8E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Rounded Rectangle 3_1">
                <a:extLst>
                  <a:ext uri="{FF2B5EF4-FFF2-40B4-BE49-F238E27FC236}">
                    <a16:creationId xmlns:a16="http://schemas.microsoft.com/office/drawing/2014/main" id="{1FDEB175-20A5-EBB7-77C3-6EA0241C064D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Rounded Rectangle 24_1">
                <a:extLst>
                  <a:ext uri="{FF2B5EF4-FFF2-40B4-BE49-F238E27FC236}">
                    <a16:creationId xmlns:a16="http://schemas.microsoft.com/office/drawing/2014/main" id="{8316887A-31F2-CEAC-5239-8FED9D080ACA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A8E317-EDD1-359C-AE32-CBD58CEB7F9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6C4075-6D58-7F0F-1FA6-2904C56F1DE1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5048860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730A-E61A-DAF5-0D2B-916AFEC4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B88A3B-A104-7918-19EB-F0799E40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es-ES"/>
              <a:t>Trabaje a su ritmo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78A491-1C52-A9BD-16A6-8C700B7C1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es-ES">
                <a:latin typeface="+mj-lt"/>
              </a:rPr>
              <a:t>15 minutos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C3F8E-8249-EA83-2739-97C2E912420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833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AA0B-8A36-05F5-999E-7A1517E7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6836-1EE1-1215-226C-1FF5D839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Sesión de análisis del proyecto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AD5D4-44D1-F04A-25E9-A3CE82767A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es-ES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Compartir y aprender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6AB4BB-10D9-8510-3894-D81A9DB3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297079-8F94-0C48-EE09-A2BE21E1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C7B656-06FA-6ACB-DFBD-D29E3E1B1FE7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F218F5-E632-B2DA-6F4D-35F66A240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2283"/>
            <a:ext cx="11017250" cy="46267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7" name="Rounded Rectangle 3_1">
            <a:extLst>
              <a:ext uri="{FF2B5EF4-FFF2-40B4-BE49-F238E27FC236}">
                <a16:creationId xmlns:a16="http://schemas.microsoft.com/office/drawing/2014/main" id="{B626E9EB-F40A-015F-EAB1-E75D541DC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825162"/>
            <a:ext cx="3704907" cy="4260996"/>
          </a:xfrm>
          <a:prstGeom prst="roundRect">
            <a:avLst>
              <a:gd name="adj" fmla="val 47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ADC08A-14C3-0F1E-49A4-B71785C85A35}"/>
              </a:ext>
            </a:extLst>
          </p:cNvPr>
          <p:cNvSpPr txBox="1">
            <a:spLocks/>
          </p:cNvSpPr>
          <p:nvPr/>
        </p:nvSpPr>
        <p:spPr>
          <a:xfrm>
            <a:off x="933768" y="2019053"/>
            <a:ext cx="3381057" cy="38472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Mostrar el destino de ensueño creado con </a:t>
            </a:r>
            <a:r>
              <a:rPr kumimoji="0" lang="es-ES" sz="2000" b="0" i="0" u="none" strike="noStrike" cap="none" normalizeH="0" baseline="0" noProof="0" dirty="0" err="1">
                <a:ln>
                  <a:noFill/>
                </a:ln>
                <a:effectLst/>
                <a:uLnTx/>
                <a:uFillTx/>
                <a:cs typeface="+mn-cs"/>
              </a:rPr>
              <a:t>Copilot</a:t>
            </a:r>
            <a:endParaRPr kumimoji="0" lang="es-ES" sz="2000" b="0" i="0" u="none" strike="noStrike" cap="none" normalizeH="0" baseline="0" noProof="0" dirty="0">
              <a:ln>
                <a:noFill/>
              </a:ln>
              <a:effectLst/>
              <a:uLnTx/>
              <a:uFillTx/>
              <a:cs typeface="+mn-cs"/>
            </a:endParaRP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¿Qué ha aprendido sobre lo que ayuda a </a:t>
            </a:r>
            <a:r>
              <a:rPr kumimoji="0" lang="es-ES" sz="2000" b="0" i="0" u="none" strike="noStrike" cap="none" normalizeH="0" baseline="0" noProof="0" dirty="0" err="1">
                <a:ln>
                  <a:noFill/>
                </a:ln>
                <a:effectLst/>
                <a:uLnTx/>
                <a:uFillTx/>
                <a:cs typeface="+mn-cs"/>
              </a:rPr>
              <a:t>Copilot</a:t>
            </a:r>
            <a: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 </a:t>
            </a:r>
            <a:b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</a:br>
            <a: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a hacer realidad su imaginación?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¿Puede pensar en otros proyectos o tareas en los que Microsoft </a:t>
            </a:r>
            <a:r>
              <a:rPr kumimoji="0" lang="es-ES" sz="2000" b="0" i="0" u="none" strike="noStrike" cap="none" normalizeH="0" baseline="0" noProof="0" dirty="0" err="1">
                <a:ln>
                  <a:noFill/>
                </a:ln>
                <a:effectLst/>
                <a:uLnTx/>
                <a:uFillTx/>
                <a:cs typeface="+mn-cs"/>
              </a:rPr>
              <a:t>Copilot</a:t>
            </a:r>
            <a:r>
              <a:rPr kumimoji="0" lang="es-ES" sz="2000" b="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cs typeface="+mn-cs"/>
              </a:rPr>
              <a:t> pueda ser de ayuda?</a:t>
            </a:r>
          </a:p>
        </p:txBody>
      </p:sp>
      <p:pic>
        <p:nvPicPr>
          <p:cNvPr id="62" name="Picture 61" descr="AI generated restaurant feature, cozy nest in a tree with seating area">
            <a:extLst>
              <a:ext uri="{FF2B5EF4-FFF2-40B4-BE49-F238E27FC236}">
                <a16:creationId xmlns:a16="http://schemas.microsoft.com/office/drawing/2014/main" id="{460461E8-F9FB-F226-B16B-E85D5E10409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64" b="13964"/>
          <a:stretch/>
        </p:blipFill>
        <p:spPr>
          <a:xfrm>
            <a:off x="4654920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59" name="Picture 58" descr="AI generated cozy restaurant in a tree">
            <a:extLst>
              <a:ext uri="{FF2B5EF4-FFF2-40B4-BE49-F238E27FC236}">
                <a16:creationId xmlns:a16="http://schemas.microsoft.com/office/drawing/2014/main" id="{E7C59470-144C-8CF6-2DA0-D444FAE3B46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9301" b="19301"/>
          <a:stretch/>
        </p:blipFill>
        <p:spPr>
          <a:xfrm>
            <a:off x="8128977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0" name="Picture 59" descr="AI generated entrance to the restaurant">
            <a:extLst>
              <a:ext uri="{FF2B5EF4-FFF2-40B4-BE49-F238E27FC236}">
                <a16:creationId xmlns:a16="http://schemas.microsoft.com/office/drawing/2014/main" id="{9A27873C-1580-7C9A-D385-B31B12706B4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7723" b="17723"/>
          <a:stretch/>
        </p:blipFill>
        <p:spPr>
          <a:xfrm>
            <a:off x="4654920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1" name="Picture 60" descr="AI generated salad served at restaurant">
            <a:extLst>
              <a:ext uri="{FF2B5EF4-FFF2-40B4-BE49-F238E27FC236}">
                <a16:creationId xmlns:a16="http://schemas.microsoft.com/office/drawing/2014/main" id="{92025225-3EB3-82FB-F842-5E1E1C2F4AB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8509" b="18509"/>
          <a:stretch/>
        </p:blipFill>
        <p:spPr>
          <a:xfrm>
            <a:off x="8128977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E72BD-516A-7E90-3073-C0337D9C60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21366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Prueba de conocimientos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2E30CA-B6E4-7EA9-E0C9-C0AB7D08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74DD36-4C19-0BDD-B14B-3755A48B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1B292A-C4E2-B5E0-B0FD-F0CDC3B9330C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3_1">
            <a:extLst>
              <a:ext uri="{FF2B5EF4-FFF2-40B4-BE49-F238E27FC236}">
                <a16:creationId xmlns:a16="http://schemas.microsoft.com/office/drawing/2014/main" id="{FEC21594-F412-691C-0D8B-16F6A0A25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1233488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F397CE-4693-FA03-900A-6A9DB19A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1393875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CB197F-0DBD-FB51-7ACA-3DC5C3022B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59800" y="1522499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140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¿Cuál es la importancia de proporcionar detalles específicos a la hora de pedir a </a:t>
            </a:r>
            <a:r>
              <a:rPr kumimoji="0" lang="es-ES" sz="1400" i="0" u="none" strike="noStrike" cap="none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Copilot</a:t>
            </a:r>
            <a:r>
              <a:rPr kumimoji="0" lang="es-ES" sz="1400" i="0" u="none" strike="noStrike" cap="none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 que sugiera un nombre para el destino?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763ECD7-9840-0821-4D12-037AFDAF4499}"/>
              </a:ext>
            </a:extLst>
          </p:cNvPr>
          <p:cNvSpPr txBox="1">
            <a:spLocks/>
          </p:cNvSpPr>
          <p:nvPr/>
        </p:nvSpPr>
        <p:spPr>
          <a:xfrm>
            <a:off x="5025537" y="1680364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200" b="0" i="0" u="none" strike="noStrike" cap="none" normalizeH="0" baseline="0" noProof="0">
                <a:ln>
                  <a:noFill/>
                </a:ln>
                <a:effectLst/>
                <a:uLnTx/>
                <a:uFillTx/>
                <a:cs typeface="+mn-cs"/>
              </a:rPr>
              <a:t>Garantizar que el nombre sea largo y complejo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200" b="0" i="0" u="none" strike="noStrike" cap="none" normalizeH="0" baseline="0" noProof="0">
                <a:ln>
                  <a:noFill/>
                </a:ln>
                <a:effectLst/>
                <a:uLnTx/>
                <a:uFillTx/>
                <a:cs typeface="+mn-cs"/>
              </a:rPr>
              <a:t>Garantizar que el nombre incluya una referencia cultural o chiste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es-ES" sz="1200" b="0" i="0" u="none" strike="noStrike" cap="none" normalizeH="0" baseline="0" noProof="0">
                <a:ln>
                  <a:noFill/>
                </a:ln>
                <a:effectLst/>
                <a:uLnTx/>
                <a:uFillTx/>
                <a:cs typeface="+mn-cs"/>
              </a:rPr>
              <a:t>Generar un nombre que capture la esencia del destino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B9F397-0D1F-FD99-18E0-29DEF9559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2327494"/>
            <a:ext cx="2428451" cy="4429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D01E8B-93C8-FF06-BCB9-F1B1DAFE7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2726035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3_1">
            <a:extLst>
              <a:ext uri="{FF2B5EF4-FFF2-40B4-BE49-F238E27FC236}">
                <a16:creationId xmlns:a16="http://schemas.microsoft.com/office/drawing/2014/main" id="{58C9BA2C-AB15-C55C-BE38-CC75B7D3D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3136332"/>
            <a:ext cx="11017250" cy="1463089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1BB2AA1-1FB6-8A5C-8796-B6E94BC96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3296719"/>
            <a:ext cx="10736036" cy="1171773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B271D3-15AD-4CFA-A8F8-52FB4F22A4A1}"/>
              </a:ext>
            </a:extLst>
          </p:cNvPr>
          <p:cNvSpPr txBox="1">
            <a:spLocks/>
          </p:cNvSpPr>
          <p:nvPr/>
        </p:nvSpPr>
        <p:spPr>
          <a:xfrm>
            <a:off x="859800" y="3427649"/>
            <a:ext cx="4025129" cy="909913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1400" i="0" u="none" strike="noStrike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¿Cuál es la ventaja principal de usar las capacidades multimodales en Copilot?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FBB5DD0-B279-38D3-3FD1-0A4540EEA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4068363"/>
            <a:ext cx="2428451" cy="442991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4B32D4-6CB6-5AC0-4959-627499FA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4468492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3_1">
            <a:extLst>
              <a:ext uri="{FF2B5EF4-FFF2-40B4-BE49-F238E27FC236}">
                <a16:creationId xmlns:a16="http://schemas.microsoft.com/office/drawing/2014/main" id="{564F7B49-6396-0C75-77AA-49522F9B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4878790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baseline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B03D67B-39E5-18EA-7927-E86E1904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5039177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493840-9839-E7E0-31EB-4310B6968EB6}"/>
              </a:ext>
            </a:extLst>
          </p:cNvPr>
          <p:cNvSpPr txBox="1">
            <a:spLocks/>
          </p:cNvSpPr>
          <p:nvPr/>
        </p:nvSpPr>
        <p:spPr>
          <a:xfrm>
            <a:off x="859800" y="5167801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>
                <a:tab pos="2800350" algn="l"/>
              </a:tabLst>
              <a:defRPr/>
            </a:pPr>
            <a:r>
              <a:rPr kumimoji="0" lang="es-ES" sz="1400" i="0" u="none" strike="noStrike" cap="none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+mj-cs"/>
              </a:rPr>
              <a:t>¿Cómo se puede ajustar el resultado de una imagen con Copilot?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ADA5335-C7D0-9815-3C53-49C37A48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5972796"/>
            <a:ext cx="2428451" cy="44299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8F85068-24ED-E570-C0D7-51719E2A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6371337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1DDB122-A2F4-F9A1-02F0-75E32EC93C1E}"/>
              </a:ext>
            </a:extLst>
          </p:cNvPr>
          <p:cNvSpPr txBox="1">
            <a:spLocks/>
          </p:cNvSpPr>
          <p:nvPr/>
        </p:nvSpPr>
        <p:spPr>
          <a:xfrm>
            <a:off x="5025537" y="5325666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s-ES" sz="1200"/>
              <a:t>Solicitar a Copilot que cree una imagen sin proporcionar contexto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s-ES" sz="1200"/>
              <a:t>Usar modificadores descriptivos en la solicitud y crear una solicitud de imagen más detallada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s-ES" sz="1200"/>
              <a:t>Pedir a Copilot que genere una imagen aleatoria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B56892-C000-8028-AB94-EE59B341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1809492"/>
            <a:ext cx="504382" cy="500924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F200476-E88A-6497-A881-EE1C38C24D5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E1FCA17-F4BA-43BB-08EE-C542392BDCE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7E52704-F4E3-C07B-BCE6-C43BD066F1F0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FBC54FB6-31A4-5A2B-1283-C81A38DC589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52FE8936-63C9-C08A-6050-620EC74FB4B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346C1EF7-AD61-0B9E-A28F-661017C521F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54874CD-6A1E-1CEC-AA57-0D701909D8C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i="0" u="none" strike="noStrike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7260F9-6DE8-4E8A-1C70-E8B1E23C0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3632143"/>
            <a:ext cx="504382" cy="500924"/>
            <a:chOff x="547424" y="4293480"/>
            <a:chExt cx="640026" cy="65741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70808FA-EAAE-22F0-1A06-48B0D6C0FA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3F6D596-0233-0393-C48C-7C06406DD93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9" name="Rounded Rectangle 3_1">
                  <a:extLst>
                    <a:ext uri="{FF2B5EF4-FFF2-40B4-BE49-F238E27FC236}">
                      <a16:creationId xmlns:a16="http://schemas.microsoft.com/office/drawing/2014/main" id="{28F6C224-BA72-F16B-1616-9AC23654C20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ounded Rectangle 3_1">
                  <a:extLst>
                    <a:ext uri="{FF2B5EF4-FFF2-40B4-BE49-F238E27FC236}">
                      <a16:creationId xmlns:a16="http://schemas.microsoft.com/office/drawing/2014/main" id="{98ABF773-5FE4-D59F-C6D1-61626AA593AA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7" name="Rounded Rectangle 3_1">
                <a:extLst>
                  <a:ext uri="{FF2B5EF4-FFF2-40B4-BE49-F238E27FC236}">
                    <a16:creationId xmlns:a16="http://schemas.microsoft.com/office/drawing/2014/main" id="{324711B3-4CB2-C3DE-28C4-4352F194801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Rounded Rectangle 24_1">
                <a:extLst>
                  <a:ext uri="{FF2B5EF4-FFF2-40B4-BE49-F238E27FC236}">
                    <a16:creationId xmlns:a16="http://schemas.microsoft.com/office/drawing/2014/main" id="{7224BFF0-BC4E-A0AD-0276-1F5F315924E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1B36AA4-A2C0-7B45-0C2F-E9ED65599FC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0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52F33D0-EC66-8107-A09B-9F738B59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5454794"/>
            <a:ext cx="504382" cy="500924"/>
            <a:chOff x="547424" y="4293480"/>
            <a:chExt cx="640026" cy="6574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ACD7204-BCAF-D770-AC99-80EE7D214AA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A3C748A-3124-0F44-78E7-D6B60858332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7" name="Rounded Rectangle 3_1">
                  <a:extLst>
                    <a:ext uri="{FF2B5EF4-FFF2-40B4-BE49-F238E27FC236}">
                      <a16:creationId xmlns:a16="http://schemas.microsoft.com/office/drawing/2014/main" id="{E8214AC8-C1AF-E46C-AFA2-7F0E0A53649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Rounded Rectangle 3_1">
                  <a:extLst>
                    <a:ext uri="{FF2B5EF4-FFF2-40B4-BE49-F238E27FC236}">
                      <a16:creationId xmlns:a16="http://schemas.microsoft.com/office/drawing/2014/main" id="{BAD822C0-A27F-5E02-A2AC-D2F5B057E33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Rounded Rectangle 3_1">
                <a:extLst>
                  <a:ext uri="{FF2B5EF4-FFF2-40B4-BE49-F238E27FC236}">
                    <a16:creationId xmlns:a16="http://schemas.microsoft.com/office/drawing/2014/main" id="{B5B05902-B0A6-9253-3CC2-92C5F63026E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ounded Rectangle 24_1">
                <a:extLst>
                  <a:ext uri="{FF2B5EF4-FFF2-40B4-BE49-F238E27FC236}">
                    <a16:creationId xmlns:a16="http://schemas.microsoft.com/office/drawing/2014/main" id="{EA4358F6-6BCA-7108-BF10-418CD0E47C6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71FFD5-D69F-FB44-0D94-33FA73483EF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2000">
                  <a:solidFill>
                    <a:srgbClr val="C73ECC"/>
                  </a:solidFill>
                  <a:latin typeface="+mj-lt"/>
                  <a:ea typeface="+mj-ea"/>
                  <a:cs typeface="+mj-cs"/>
                </a:rPr>
                <a:t>3</a:t>
              </a:r>
            </a:p>
          </p:txBody>
        </p:sp>
      </p:grpSp>
      <p:grpSp>
        <p:nvGrpSpPr>
          <p:cNvPr id="100" name="Graphic 98">
            <a:extLst>
              <a:ext uri="{FF2B5EF4-FFF2-40B4-BE49-F238E27FC236}">
                <a16:creationId xmlns:a16="http://schemas.microsoft.com/office/drawing/2014/main" id="{BF6CB0B8-1828-183E-8C38-E19DE1D05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2244651"/>
            <a:ext cx="217234" cy="157702"/>
            <a:chOff x="-5493484" y="3293434"/>
            <a:chExt cx="4667181" cy="3388166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C5E063-3EBE-4E1B-DFB9-203154CB9E5D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69CB1C-20F0-0C98-CBBD-F668245B5F27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7" name="Graphic 98">
            <a:extLst>
              <a:ext uri="{FF2B5EF4-FFF2-40B4-BE49-F238E27FC236}">
                <a16:creationId xmlns:a16="http://schemas.microsoft.com/office/drawing/2014/main" id="{04D76AA2-9955-CC66-851A-5282E9210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5536565"/>
            <a:ext cx="217234" cy="157702"/>
            <a:chOff x="-5493484" y="3293434"/>
            <a:chExt cx="4667181" cy="3388166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75E58A9-D9ED-BDB2-D50E-C50D2669E9D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4A26EB9-F6D7-051D-EEC5-D1AF613D7C49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825FB-F6A4-FD45-0074-5FBB8EC9E13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5B02665-1BB4-FDCE-A7B7-37F4BB4F92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008103" y="3410681"/>
            <a:ext cx="6384366" cy="9438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s-ES" sz="1200" dirty="0"/>
              <a:t>Permite que </a:t>
            </a:r>
            <a:r>
              <a:rPr lang="es-ES" sz="1200" dirty="0" err="1"/>
              <a:t>Copilot</a:t>
            </a:r>
            <a:r>
              <a:rPr lang="es-ES" sz="1200" dirty="0"/>
              <a:t> comprenda las imágenes compartidas en el chat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s-ES" sz="1200" dirty="0"/>
              <a:t>Permite que </a:t>
            </a:r>
            <a:r>
              <a:rPr lang="es-ES" sz="1200" dirty="0" err="1"/>
              <a:t>Copilot</a:t>
            </a:r>
            <a:r>
              <a:rPr lang="es-ES" sz="1200" dirty="0"/>
              <a:t> busque en la web contenido relacionado basado en el historial de chat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es-ES" sz="1200" dirty="0"/>
              <a:t>Permite que </a:t>
            </a:r>
            <a:r>
              <a:rPr lang="es-ES" sz="1200" dirty="0" err="1"/>
              <a:t>Copilot</a:t>
            </a:r>
            <a:r>
              <a:rPr lang="es-ES" sz="1200" dirty="0"/>
              <a:t> realice acciones y tareas dentro del chat, sin abandonar el navegador</a:t>
            </a:r>
          </a:p>
        </p:txBody>
      </p:sp>
      <p:grpSp>
        <p:nvGrpSpPr>
          <p:cNvPr id="104" name="Graphic 98">
            <a:extLst>
              <a:ext uri="{FF2B5EF4-FFF2-40B4-BE49-F238E27FC236}">
                <a16:creationId xmlns:a16="http://schemas.microsoft.com/office/drawing/2014/main" id="{6CE8A65D-2507-7CFA-C541-E7F2A356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3482164"/>
            <a:ext cx="217234" cy="157702"/>
            <a:chOff x="-5493484" y="3293434"/>
            <a:chExt cx="4667181" cy="338816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8A5C8C6-78E6-D6AC-8D01-19CEBAFC8DB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58C6582-A838-446C-8E7B-A6BC508CBA1F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8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0F3-7867-3F82-98DB-DFEB5086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83326"/>
            <a:ext cx="11017250" cy="492443"/>
          </a:xfrm>
        </p:spPr>
        <p:txBody>
          <a:bodyPr/>
          <a:lstStyle/>
          <a:p>
            <a:r>
              <a:rPr lang="es-ES"/>
              <a:t>¿Qué es la IA generativa?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DCD422-E42B-8D40-21E6-04120BA6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2524124"/>
            <a:ext cx="11034991" cy="3768201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284DA-7148-E116-E5F9-87E6E2B2FCE4}"/>
              </a:ext>
            </a:extLst>
          </p:cNvPr>
          <p:cNvSpPr txBox="1">
            <a:spLocks/>
          </p:cNvSpPr>
          <p:nvPr/>
        </p:nvSpPr>
        <p:spPr>
          <a:xfrm>
            <a:off x="588963" y="1213683"/>
            <a:ext cx="11229658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es-ES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La IA generativa es una parte de la inteligencia artificial que se centra en crear nuevo contenido. </a:t>
            </a:r>
            <a:br>
              <a:rPr lang="es-ES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</a:br>
            <a:r>
              <a:rPr lang="es-ES" sz="18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A diferencia de la IA tradicional, que puede clasificar información o realizar predicciones basadas en los datos, la IA generativa puede producir resultados originales, como imágenes, texto, música y mucho más. Es como trabajar con un artista o autor digital que aprende de los ejemplos y, a partir de ellos, crea algo nuevo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70257B-3036-BCD5-A3EF-59602B47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1C229915-DCCC-ECAA-C8FC-A6578F0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A7C474-1EE9-0CCD-4A76-D5EB09A78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5C58860E-C4D9-84D2-D808-31B5FDB2C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A85D0D-B74E-D61D-5018-A89DA9A2D5E8}"/>
              </a:ext>
            </a:extLst>
          </p:cNvPr>
          <p:cNvSpPr>
            <a:spLocks/>
          </p:cNvSpPr>
          <p:nvPr/>
        </p:nvSpPr>
        <p:spPr bwMode="auto">
          <a:xfrm>
            <a:off x="902125" y="2861971"/>
            <a:ext cx="4912221" cy="39528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Ejemplos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1E4355-461B-30A4-7D49-8DE3F6861451}"/>
              </a:ext>
            </a:extLst>
          </p:cNvPr>
          <p:cNvSpPr txBox="1">
            <a:spLocks/>
          </p:cNvSpPr>
          <p:nvPr/>
        </p:nvSpPr>
        <p:spPr>
          <a:xfrm>
            <a:off x="977751" y="3411897"/>
            <a:ext cx="4861275" cy="21082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effectLst/>
                <a:latin typeface="+mj-lt"/>
                <a:ea typeface="+mj-ea"/>
                <a:cs typeface="+mj-cs"/>
              </a:rPr>
              <a:t>Arte y diseño: </a:t>
            </a:r>
            <a:r>
              <a:rPr lang="es-ES" sz="1400">
                <a:effectLst/>
              </a:rPr>
              <a:t>la IA puede crear diseños artísticos únicos, diseñar logotipos e, incluso, generar diseños de moda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latin typeface="+mj-lt"/>
                <a:ea typeface="+mj-ea"/>
                <a:cs typeface="+mj-cs"/>
              </a:rPr>
              <a:t>Música: </a:t>
            </a:r>
            <a:r>
              <a:rPr lang="es-ES" sz="1400">
                <a:effectLst/>
              </a:rPr>
              <a:t>la IA puede componer música original o ayudar a los músicos a crear nuevos sonidos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latin typeface="+mj-lt"/>
                <a:ea typeface="+mj-ea"/>
                <a:cs typeface="+mj-cs"/>
              </a:rPr>
              <a:t>Escritura: </a:t>
            </a:r>
            <a:r>
              <a:rPr lang="es-ES" sz="1400">
                <a:effectLst/>
              </a:rPr>
              <a:t>la IA puede escribir historias, poemas e, incluso, ayudar con las tareas diarias mediante la generación de ideas y contenido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latin typeface="+mj-lt"/>
                <a:ea typeface="+mj-ea"/>
                <a:cs typeface="+mj-cs"/>
              </a:rPr>
              <a:t>Juegos: </a:t>
            </a:r>
            <a:r>
              <a:rPr lang="es-ES" sz="1400">
                <a:effectLst/>
              </a:rPr>
              <a:t>la IA puede diseñar niveles, personajes y mundos completos para juegos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C9C51F-1141-33E6-9621-C087E9365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393181" y="2805827"/>
            <a:ext cx="511080" cy="507576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E8560E-2EF5-AFB8-ABC4-4A24C63D5EB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D303278-F062-6DD0-7CE7-5174C461408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98AE80ED-4929-22DC-68C3-456E7C84B25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E6E2FC8A-4A4D-3BDB-6626-82FDBB657E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93CF0050-8668-031D-8D69-9320ED0CE0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85A47B7B-119C-05F7-2B03-1C33D4524E1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3B98B9-20DF-0290-D67B-F654AC4B78E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CompanyDirectory_EF0D">
            <a:extLst>
              <a:ext uri="{FF2B5EF4-FFF2-40B4-BE49-F238E27FC236}">
                <a16:creationId xmlns:a16="http://schemas.microsoft.com/office/drawing/2014/main" id="{C03FE11F-A1E7-B620-1A46-0941FE79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50617" y="2950599"/>
            <a:ext cx="196208" cy="21803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B12F22F0-BC59-7F47-990F-B6DC6789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660C8-4C87-4D27-FD0A-6C84E49E5A0C}"/>
              </a:ext>
            </a:extLst>
          </p:cNvPr>
          <p:cNvSpPr>
            <a:spLocks/>
          </p:cNvSpPr>
          <p:nvPr/>
        </p:nvSpPr>
        <p:spPr bwMode="auto">
          <a:xfrm>
            <a:off x="6327281" y="2861971"/>
            <a:ext cx="4912221" cy="3952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6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Ética y responsabilidad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3649D-CE75-C08C-E09C-D2DD8174A948}"/>
              </a:ext>
            </a:extLst>
          </p:cNvPr>
          <p:cNvSpPr txBox="1">
            <a:spLocks/>
          </p:cNvSpPr>
          <p:nvPr/>
        </p:nvSpPr>
        <p:spPr>
          <a:xfrm>
            <a:off x="6416039" y="3411897"/>
            <a:ext cx="4861275" cy="19800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latin typeface="+mj-lt"/>
                <a:ea typeface="+mj-ea"/>
                <a:cs typeface="+mj-cs"/>
              </a:rPr>
              <a:t>Utilizar la IA de forma responsable: </a:t>
            </a:r>
            <a:r>
              <a:rPr lang="es-ES" sz="1400">
                <a:effectLst/>
              </a:rPr>
              <a:t>es muy importante usar la IA de forma ética y respetuosa. Esto implica no usar la IA para crear contenido ofensivo o que pueda llevar a confusión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latin typeface="+mj-lt"/>
                <a:ea typeface="+mj-ea"/>
                <a:cs typeface="+mj-cs"/>
              </a:rPr>
              <a:t>Privacidad y consentimiento: </a:t>
            </a:r>
            <a:r>
              <a:rPr lang="es-ES" sz="1400">
                <a:effectLst/>
              </a:rPr>
              <a:t>se debe respetar en todo momento la privacidad de las personas y obtener su permiso antes de usar sus datos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400">
                <a:latin typeface="+mj-lt"/>
                <a:ea typeface="+mj-ea"/>
                <a:cs typeface="+mj-cs"/>
              </a:rPr>
              <a:t>Sesgos y equidad: </a:t>
            </a:r>
            <a:r>
              <a:rPr lang="es-ES" sz="1400">
                <a:effectLst/>
              </a:rPr>
              <a:t>tenga en cuenta que, en algunos casos, la IA puede reflejar sesgos en los datos de su entrenamiento. Es muy importante reconocer y abordar estos sesgos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A241FC-A111-BE34-B04C-18DFD75C4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818337" y="2805827"/>
            <a:ext cx="511080" cy="507576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644FA69-E2F8-5058-92DF-31F5CBDF12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82BF7B9-0E83-C8DD-3D1A-8C87A1FF28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2AA4803E-AF36-5F1D-C326-AF6E4C2D793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19048152-5D2B-9A1C-6A99-D47F551C0E2F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2A4DF4E9-9314-15EE-F022-20E5285A61F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A94B2836-51DA-8447-48D8-4278140B5BD0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CEA628-8758-DCB9-BC9A-5CCBC28F0CD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5" name="Compare_F057">
            <a:extLst>
              <a:ext uri="{FF2B5EF4-FFF2-40B4-BE49-F238E27FC236}">
                <a16:creationId xmlns:a16="http://schemas.microsoft.com/office/drawing/2014/main" id="{A783AE41-4211-457A-C934-BC67AE83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69297" y="2951622"/>
            <a:ext cx="209160" cy="215986"/>
          </a:xfrm>
          <a:custGeom>
            <a:avLst/>
            <a:gdLst>
              <a:gd name="T0" fmla="*/ 0 w 3750"/>
              <a:gd name="T1" fmla="*/ 371 h 3871"/>
              <a:gd name="T2" fmla="*/ 3750 w 3750"/>
              <a:gd name="T3" fmla="*/ 371 h 3871"/>
              <a:gd name="T4" fmla="*/ 1874 w 3750"/>
              <a:gd name="T5" fmla="*/ 0 h 3871"/>
              <a:gd name="T6" fmla="*/ 1874 w 3750"/>
              <a:gd name="T7" fmla="*/ 3352 h 3871"/>
              <a:gd name="T8" fmla="*/ 0 w 3750"/>
              <a:gd name="T9" fmla="*/ 1871 h 3871"/>
              <a:gd name="T10" fmla="*/ 1500 w 3750"/>
              <a:gd name="T11" fmla="*/ 1871 h 3871"/>
              <a:gd name="T12" fmla="*/ 2250 w 3750"/>
              <a:gd name="T13" fmla="*/ 1871 h 3871"/>
              <a:gd name="T14" fmla="*/ 3750 w 3750"/>
              <a:gd name="T15" fmla="*/ 1871 h 3871"/>
              <a:gd name="T16" fmla="*/ 250 w 3750"/>
              <a:gd name="T17" fmla="*/ 3871 h 3871"/>
              <a:gd name="T18" fmla="*/ 3500 w 3750"/>
              <a:gd name="T19" fmla="*/ 3871 h 3871"/>
              <a:gd name="T20" fmla="*/ 3116 w 3750"/>
              <a:gd name="T21" fmla="*/ 3869 h 3871"/>
              <a:gd name="T22" fmla="*/ 634 w 3750"/>
              <a:gd name="T23" fmla="*/ 3869 h 3871"/>
              <a:gd name="T24" fmla="*/ 138 w 3750"/>
              <a:gd name="T25" fmla="*/ 1871 h 3871"/>
              <a:gd name="T26" fmla="*/ 750 w 3750"/>
              <a:gd name="T27" fmla="*/ 2371 h 3871"/>
              <a:gd name="T28" fmla="*/ 1362 w 3750"/>
              <a:gd name="T29" fmla="*/ 1872 h 3871"/>
              <a:gd name="T30" fmla="*/ 2388 w 3750"/>
              <a:gd name="T31" fmla="*/ 1871 h 3871"/>
              <a:gd name="T32" fmla="*/ 3000 w 3750"/>
              <a:gd name="T33" fmla="*/ 2371 h 3871"/>
              <a:gd name="T34" fmla="*/ 3612 w 3750"/>
              <a:gd name="T35" fmla="*/ 1872 h 3871"/>
              <a:gd name="T36" fmla="*/ 764 w 3750"/>
              <a:gd name="T37" fmla="*/ 371 h 3871"/>
              <a:gd name="T38" fmla="*/ 736 w 3750"/>
              <a:gd name="T39" fmla="*/ 371 h 3871"/>
              <a:gd name="T40" fmla="*/ 313 w 3750"/>
              <a:gd name="T41" fmla="*/ 1871 h 3871"/>
              <a:gd name="T42" fmla="*/ 1188 w 3750"/>
              <a:gd name="T43" fmla="*/ 1871 h 3871"/>
              <a:gd name="T44" fmla="*/ 764 w 3750"/>
              <a:gd name="T45" fmla="*/ 371 h 3871"/>
              <a:gd name="T46" fmla="*/ 3014 w 3750"/>
              <a:gd name="T47" fmla="*/ 371 h 3871"/>
              <a:gd name="T48" fmla="*/ 2986 w 3750"/>
              <a:gd name="T49" fmla="*/ 371 h 3871"/>
              <a:gd name="T50" fmla="*/ 2563 w 3750"/>
              <a:gd name="T51" fmla="*/ 1871 h 3871"/>
              <a:gd name="T52" fmla="*/ 3438 w 3750"/>
              <a:gd name="T53" fmla="*/ 1871 h 3871"/>
              <a:gd name="T54" fmla="*/ 3014 w 3750"/>
              <a:gd name="T55" fmla="*/ 371 h 3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50" h="3871">
                <a:moveTo>
                  <a:pt x="0" y="371"/>
                </a:moveTo>
                <a:cubicBezTo>
                  <a:pt x="3750" y="371"/>
                  <a:pt x="3750" y="371"/>
                  <a:pt x="3750" y="371"/>
                </a:cubicBezTo>
                <a:moveTo>
                  <a:pt x="1874" y="0"/>
                </a:moveTo>
                <a:cubicBezTo>
                  <a:pt x="1874" y="3352"/>
                  <a:pt x="1874" y="3352"/>
                  <a:pt x="1874" y="3352"/>
                </a:cubicBezTo>
                <a:moveTo>
                  <a:pt x="0" y="1871"/>
                </a:moveTo>
                <a:cubicBezTo>
                  <a:pt x="1500" y="1871"/>
                  <a:pt x="1500" y="1871"/>
                  <a:pt x="1500" y="1871"/>
                </a:cubicBezTo>
                <a:moveTo>
                  <a:pt x="2250" y="1871"/>
                </a:moveTo>
                <a:cubicBezTo>
                  <a:pt x="3750" y="1871"/>
                  <a:pt x="3750" y="1871"/>
                  <a:pt x="3750" y="1871"/>
                </a:cubicBezTo>
                <a:moveTo>
                  <a:pt x="250" y="3871"/>
                </a:moveTo>
                <a:cubicBezTo>
                  <a:pt x="3500" y="3871"/>
                  <a:pt x="3500" y="3871"/>
                  <a:pt x="3500" y="3871"/>
                </a:cubicBezTo>
                <a:moveTo>
                  <a:pt x="3116" y="3869"/>
                </a:moveTo>
                <a:cubicBezTo>
                  <a:pt x="2430" y="3184"/>
                  <a:pt x="1320" y="3184"/>
                  <a:pt x="634" y="3869"/>
                </a:cubicBezTo>
                <a:moveTo>
                  <a:pt x="138" y="1871"/>
                </a:moveTo>
                <a:cubicBezTo>
                  <a:pt x="195" y="2156"/>
                  <a:pt x="448" y="2371"/>
                  <a:pt x="750" y="2371"/>
                </a:cubicBezTo>
                <a:cubicBezTo>
                  <a:pt x="1052" y="2371"/>
                  <a:pt x="1304" y="2157"/>
                  <a:pt x="1362" y="1872"/>
                </a:cubicBezTo>
                <a:moveTo>
                  <a:pt x="2388" y="1871"/>
                </a:moveTo>
                <a:cubicBezTo>
                  <a:pt x="2446" y="2156"/>
                  <a:pt x="2698" y="2371"/>
                  <a:pt x="3000" y="2371"/>
                </a:cubicBezTo>
                <a:cubicBezTo>
                  <a:pt x="3302" y="2371"/>
                  <a:pt x="3554" y="2157"/>
                  <a:pt x="3612" y="1872"/>
                </a:cubicBezTo>
                <a:moveTo>
                  <a:pt x="764" y="371"/>
                </a:moveTo>
                <a:cubicBezTo>
                  <a:pt x="736" y="371"/>
                  <a:pt x="736" y="371"/>
                  <a:pt x="736" y="371"/>
                </a:cubicBezTo>
                <a:cubicBezTo>
                  <a:pt x="313" y="1871"/>
                  <a:pt x="313" y="1871"/>
                  <a:pt x="313" y="1871"/>
                </a:cubicBezTo>
                <a:cubicBezTo>
                  <a:pt x="1188" y="1871"/>
                  <a:pt x="1188" y="1871"/>
                  <a:pt x="1188" y="1871"/>
                </a:cubicBezTo>
                <a:cubicBezTo>
                  <a:pt x="1188" y="1871"/>
                  <a:pt x="791" y="461"/>
                  <a:pt x="764" y="371"/>
                </a:cubicBezTo>
                <a:close/>
                <a:moveTo>
                  <a:pt x="3014" y="371"/>
                </a:moveTo>
                <a:cubicBezTo>
                  <a:pt x="2986" y="371"/>
                  <a:pt x="2986" y="371"/>
                  <a:pt x="2986" y="371"/>
                </a:cubicBezTo>
                <a:cubicBezTo>
                  <a:pt x="2563" y="1871"/>
                  <a:pt x="2563" y="1871"/>
                  <a:pt x="2563" y="1871"/>
                </a:cubicBezTo>
                <a:cubicBezTo>
                  <a:pt x="3438" y="1871"/>
                  <a:pt x="3438" y="1871"/>
                  <a:pt x="3438" y="1871"/>
                </a:cubicBezTo>
                <a:cubicBezTo>
                  <a:pt x="3438" y="1871"/>
                  <a:pt x="3041" y="461"/>
                  <a:pt x="3014" y="371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33574-C3DC-79FF-D4FC-9F59064FCF0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5133820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EAD0-DE73-BF1D-1B52-D27DB610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Resumen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F72AD9-BBCA-BE51-A5EA-FABB91BA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1371691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FB0B3-A65E-E2A7-ADAE-887C3F4D5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E8531D61-CDDD-E91C-C98E-17282AB0D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C54936-9597-5CFC-7BAF-5F440BF5C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FE024BB2-0D51-34EC-BB2A-06BD8597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1" y="1554901"/>
            <a:ext cx="10667428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3F321-06E7-32FD-2D8C-EDB5B0247999}"/>
              </a:ext>
            </a:extLst>
          </p:cNvPr>
          <p:cNvSpPr txBox="1">
            <a:spLocks/>
          </p:cNvSpPr>
          <p:nvPr/>
        </p:nvSpPr>
        <p:spPr>
          <a:xfrm>
            <a:off x="951238" y="2342095"/>
            <a:ext cx="10294265" cy="279563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800" dirty="0">
                <a:effectLst/>
                <a:latin typeface="+mj-lt"/>
                <a:ea typeface="+mj-ea"/>
                <a:cs typeface="+mj-cs"/>
              </a:rPr>
              <a:t>Conceptos básicos de la IA generativa: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effectLst/>
                <a:latin typeface="+mj-lt"/>
              </a:rPr>
              <a:t>Lo que ha aprendido: </a:t>
            </a:r>
            <a:r>
              <a:rPr lang="es-ES" sz="1600" dirty="0">
                <a:effectLst/>
              </a:rPr>
              <a:t>Ha descubierto qué es la IA generativa y cómo funciona. Ha aprendido que es un tipo </a:t>
            </a:r>
            <a:br>
              <a:rPr lang="es-ES" sz="1600" dirty="0">
                <a:effectLst/>
              </a:rPr>
            </a:br>
            <a:r>
              <a:rPr lang="es-ES" sz="1600" dirty="0">
                <a:effectLst/>
              </a:rPr>
              <a:t>de IA que crea nuevo contenido, como imágenes, texto y música, mediante el aprendizaje basado en ejemplos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+mj-lt"/>
              </a:rPr>
              <a:t>Por qué es importante: </a:t>
            </a:r>
            <a:r>
              <a:rPr lang="es-ES" sz="1600" dirty="0">
                <a:effectLst/>
              </a:rPr>
              <a:t>Comprender la IA generativa le ayuda a saber cómo se puede usar la tecnología de forma creativa y responsable</a:t>
            </a:r>
          </a:p>
          <a:p>
            <a:pPr marL="312738" indent="-2206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1600" dirty="0">
                <a:latin typeface="+mj-lt"/>
              </a:rPr>
              <a:t>Crear un destino de ensueño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es-ES" sz="1400" dirty="0">
                <a:effectLst/>
                <a:latin typeface="+mj-lt"/>
              </a:rPr>
              <a:t>Lo que ha hecho: </a:t>
            </a:r>
            <a:r>
              <a:rPr lang="es-ES" sz="1400" dirty="0">
                <a:effectLst/>
              </a:rPr>
              <a:t>Ha usado la IA para obtener ideas, crear imágenes principales y diseñar las características de su destino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es-ES" sz="1400" dirty="0">
                <a:latin typeface="+mj-lt"/>
              </a:rPr>
              <a:t>Por qué es importante: </a:t>
            </a:r>
            <a:r>
              <a:rPr lang="es-ES" sz="1400" dirty="0">
                <a:effectLst/>
              </a:rPr>
              <a:t>Estos proyectos le han enseñado cómo la IA puede hacer realidad sus ideas creativas de formas únicas y emocionantes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49CB11-8F26-69E7-0ED8-66FD5A9FA77C}"/>
              </a:ext>
            </a:extLst>
          </p:cNvPr>
          <p:cNvSpPr>
            <a:spLocks/>
          </p:cNvSpPr>
          <p:nvPr/>
        </p:nvSpPr>
        <p:spPr bwMode="auto">
          <a:xfrm>
            <a:off x="944881" y="1738567"/>
            <a:ext cx="10066019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8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Puntos clave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6D8D3F-E4E3-5E37-903F-8DF6CD56C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3" y="1695861"/>
            <a:ext cx="553396" cy="549602"/>
            <a:chOff x="547424" y="4293480"/>
            <a:chExt cx="640026" cy="6574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ED4784-D36C-5EFB-0977-676BFA1BED7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3C5BB50-EF44-64C9-26CA-DB1095FADD16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2FAB3980-B334-F989-EDDF-27F74374C2A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ounded Rectangle 3_1">
                  <a:extLst>
                    <a:ext uri="{FF2B5EF4-FFF2-40B4-BE49-F238E27FC236}">
                      <a16:creationId xmlns:a16="http://schemas.microsoft.com/office/drawing/2014/main" id="{3A5C8050-28E7-3A84-63BF-9BFB9C117DB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9" name="Rounded Rectangle 3_1">
                <a:extLst>
                  <a:ext uri="{FF2B5EF4-FFF2-40B4-BE49-F238E27FC236}">
                    <a16:creationId xmlns:a16="http://schemas.microsoft.com/office/drawing/2014/main" id="{A4A38036-45AD-1DAB-0968-B545DF3EA6B6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Rounded Rectangle 24_1">
                <a:extLst>
                  <a:ext uri="{FF2B5EF4-FFF2-40B4-BE49-F238E27FC236}">
                    <a16:creationId xmlns:a16="http://schemas.microsoft.com/office/drawing/2014/main" id="{EFA9E813-F07B-D51A-557B-AA595275D89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5A15E2-9892-AEE3-2A2A-C0499F80C87B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book_2" title="Icon of a book and a pencil">
            <a:extLst>
              <a:ext uri="{FF2B5EF4-FFF2-40B4-BE49-F238E27FC236}">
                <a16:creationId xmlns:a16="http://schemas.microsoft.com/office/drawing/2014/main" id="{3DAB2446-4AA1-97F8-30ED-4750C9B2C7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47815" y="1858745"/>
            <a:ext cx="245212" cy="223834"/>
          </a:xfrm>
          <a:custGeom>
            <a:avLst/>
            <a:gdLst>
              <a:gd name="T0" fmla="*/ 223 w 330"/>
              <a:gd name="T1" fmla="*/ 0 h 301"/>
              <a:gd name="T2" fmla="*/ 223 w 330"/>
              <a:gd name="T3" fmla="*/ 284 h 301"/>
              <a:gd name="T4" fmla="*/ 31 w 330"/>
              <a:gd name="T5" fmla="*/ 284 h 301"/>
              <a:gd name="T6" fmla="*/ 0 w 330"/>
              <a:gd name="T7" fmla="*/ 233 h 301"/>
              <a:gd name="T8" fmla="*/ 0 w 330"/>
              <a:gd name="T9" fmla="*/ 31 h 301"/>
              <a:gd name="T10" fmla="*/ 43 w 330"/>
              <a:gd name="T11" fmla="*/ 0 h 301"/>
              <a:gd name="T12" fmla="*/ 223 w 330"/>
              <a:gd name="T13" fmla="*/ 0 h 301"/>
              <a:gd name="T14" fmla="*/ 223 w 330"/>
              <a:gd name="T15" fmla="*/ 228 h 301"/>
              <a:gd name="T16" fmla="*/ 48 w 330"/>
              <a:gd name="T17" fmla="*/ 227 h 301"/>
              <a:gd name="T18" fmla="*/ 2 w 330"/>
              <a:gd name="T19" fmla="*/ 252 h 301"/>
              <a:gd name="T20" fmla="*/ 316 w 330"/>
              <a:gd name="T21" fmla="*/ 301 h 301"/>
              <a:gd name="T22" fmla="*/ 316 w 330"/>
              <a:gd name="T23" fmla="*/ 301 h 301"/>
              <a:gd name="T24" fmla="*/ 330 w 330"/>
              <a:gd name="T25" fmla="*/ 278 h 301"/>
              <a:gd name="T26" fmla="*/ 330 w 330"/>
              <a:gd name="T27" fmla="*/ 19 h 301"/>
              <a:gd name="T28" fmla="*/ 316 w 330"/>
              <a:gd name="T29" fmla="*/ 0 h 301"/>
              <a:gd name="T30" fmla="*/ 302 w 330"/>
              <a:gd name="T31" fmla="*/ 19 h 301"/>
              <a:gd name="T32" fmla="*/ 302 w 330"/>
              <a:gd name="T33" fmla="*/ 278 h 301"/>
              <a:gd name="T34" fmla="*/ 316 w 330"/>
              <a:gd name="T35" fmla="*/ 301 h 301"/>
              <a:gd name="T36" fmla="*/ 330 w 330"/>
              <a:gd name="T37" fmla="*/ 41 h 301"/>
              <a:gd name="T38" fmla="*/ 302 w 330"/>
              <a:gd name="T39" fmla="*/ 43 h 301"/>
              <a:gd name="T40" fmla="*/ 330 w 330"/>
              <a:gd name="T41" fmla="*/ 265 h 301"/>
              <a:gd name="T42" fmla="*/ 302 w 330"/>
              <a:gd name="T43" fmla="*/ 26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0" h="301">
                <a:moveTo>
                  <a:pt x="223" y="0"/>
                </a:moveTo>
                <a:cubicBezTo>
                  <a:pt x="223" y="284"/>
                  <a:pt x="223" y="284"/>
                  <a:pt x="223" y="284"/>
                </a:cubicBezTo>
                <a:cubicBezTo>
                  <a:pt x="31" y="284"/>
                  <a:pt x="31" y="284"/>
                  <a:pt x="31" y="284"/>
                </a:cubicBezTo>
                <a:cubicBezTo>
                  <a:pt x="31" y="284"/>
                  <a:pt x="0" y="287"/>
                  <a:pt x="0" y="233"/>
                </a:cubicBezTo>
                <a:cubicBezTo>
                  <a:pt x="0" y="193"/>
                  <a:pt x="0" y="31"/>
                  <a:pt x="0" y="31"/>
                </a:cubicBezTo>
                <a:cubicBezTo>
                  <a:pt x="0" y="31"/>
                  <a:pt x="2" y="0"/>
                  <a:pt x="43" y="0"/>
                </a:cubicBezTo>
                <a:cubicBezTo>
                  <a:pt x="80" y="0"/>
                  <a:pt x="223" y="0"/>
                  <a:pt x="223" y="0"/>
                </a:cubicBezTo>
                <a:close/>
                <a:moveTo>
                  <a:pt x="223" y="228"/>
                </a:moveTo>
                <a:cubicBezTo>
                  <a:pt x="41" y="228"/>
                  <a:pt x="48" y="227"/>
                  <a:pt x="48" y="227"/>
                </a:cubicBezTo>
                <a:cubicBezTo>
                  <a:pt x="48" y="227"/>
                  <a:pt x="6" y="223"/>
                  <a:pt x="2" y="252"/>
                </a:cubicBezTo>
                <a:moveTo>
                  <a:pt x="316" y="301"/>
                </a:moveTo>
                <a:cubicBezTo>
                  <a:pt x="316" y="301"/>
                  <a:pt x="316" y="301"/>
                  <a:pt x="316" y="301"/>
                </a:cubicBezTo>
                <a:cubicBezTo>
                  <a:pt x="330" y="278"/>
                  <a:pt x="330" y="278"/>
                  <a:pt x="330" y="278"/>
                </a:cubicBezTo>
                <a:cubicBezTo>
                  <a:pt x="330" y="278"/>
                  <a:pt x="330" y="278"/>
                  <a:pt x="330" y="19"/>
                </a:cubicBezTo>
                <a:cubicBezTo>
                  <a:pt x="330" y="19"/>
                  <a:pt x="329" y="0"/>
                  <a:pt x="316" y="0"/>
                </a:cubicBezTo>
                <a:cubicBezTo>
                  <a:pt x="303" y="0"/>
                  <a:pt x="302" y="19"/>
                  <a:pt x="302" y="19"/>
                </a:cubicBezTo>
                <a:cubicBezTo>
                  <a:pt x="302" y="19"/>
                  <a:pt x="302" y="19"/>
                  <a:pt x="302" y="278"/>
                </a:cubicBezTo>
                <a:cubicBezTo>
                  <a:pt x="302" y="278"/>
                  <a:pt x="302" y="278"/>
                  <a:pt x="316" y="301"/>
                </a:cubicBezTo>
                <a:close/>
                <a:moveTo>
                  <a:pt x="330" y="41"/>
                </a:moveTo>
                <a:cubicBezTo>
                  <a:pt x="313" y="22"/>
                  <a:pt x="302" y="43"/>
                  <a:pt x="302" y="43"/>
                </a:cubicBezTo>
                <a:moveTo>
                  <a:pt x="330" y="265"/>
                </a:moveTo>
                <a:cubicBezTo>
                  <a:pt x="316" y="244"/>
                  <a:pt x="302" y="265"/>
                  <a:pt x="302" y="26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43435-D20F-E92C-9E5A-61746697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50447501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1BA4-117A-1DF7-238F-09F9030D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30C1ED-9852-6732-5AF2-EF0CFDE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1222" y="2123087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7C61B-D347-42E6-5E86-CEA4C6782B0E}"/>
              </a:ext>
            </a:extLst>
          </p:cNvPr>
          <p:cNvSpPr txBox="1">
            <a:spLocks/>
          </p:cNvSpPr>
          <p:nvPr/>
        </p:nvSpPr>
        <p:spPr>
          <a:xfrm>
            <a:off x="588963" y="1351336"/>
            <a:ext cx="11017250" cy="5539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es-ES" sz="1800" dirty="0">
                <a:ln w="3175">
                  <a:noFill/>
                </a:ln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¡Enhorabuena por completar el programa Explorar la IA de Microsoft! Dediquemos unos minutos a pensar en lo que ha aprendido y en sobre cómo puede seguir explorando la IA generativa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68017B-DE74-2463-AD35-9C5FF017E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1" name="Arrow: U-Turn 10">
              <a:extLst>
                <a:ext uri="{FF2B5EF4-FFF2-40B4-BE49-F238E27FC236}">
                  <a16:creationId xmlns:a16="http://schemas.microsoft.com/office/drawing/2014/main" id="{7F1B64E8-FE31-B6DF-35B2-9C9A9139A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DB33E7-7941-1F3E-2061-19B4CA152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B8A563F9-77F3-AF03-853D-848BBA2C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286418"/>
            <a:ext cx="5242273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E00979-C838-4EA9-A557-C658D1E0B6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51238" y="2470084"/>
            <a:ext cx="4558022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8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Reflexión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EA9C6-56D3-5BBB-2DAF-118BCEFED33E}"/>
              </a:ext>
            </a:extLst>
          </p:cNvPr>
          <p:cNvSpPr txBox="1">
            <a:spLocks/>
          </p:cNvSpPr>
          <p:nvPr/>
        </p:nvSpPr>
        <p:spPr>
          <a:xfrm>
            <a:off x="951238" y="3073612"/>
            <a:ext cx="4838676" cy="23519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es-ES" sz="1600">
                <a:effectLst/>
                <a:ea typeface="+mj-ea"/>
                <a:cs typeface="+mj-cs"/>
              </a:rPr>
              <a:t>Dedique un momento a pensar en su recorrido a lo largo de este curso: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>
                <a:solidFill>
                  <a:schemeClr val="accent2"/>
                </a:solidFill>
                <a:effectLst/>
                <a:latin typeface="+mj-lt"/>
                <a:ea typeface="+mj-ea"/>
                <a:cs typeface="+mj-cs"/>
              </a:rPr>
              <a:t>Parte favorita: </a:t>
            </a:r>
            <a:r>
              <a:rPr lang="es-ES" sz="1600">
                <a:effectLst/>
              </a:rPr>
              <a:t>¿Qué es lo que más le ha gustado del curso? ¿Ha sido obtener ideas, crear imágenes u otro tema?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Lo que ha aprendido: </a:t>
            </a:r>
            <a:r>
              <a:rPr lang="es-ES" sz="1600">
                <a:effectLst/>
              </a:rPr>
              <a:t>¿Qué aptitudes o conocimientos nuevos ha obtenido? ¿Qué piensa ahora sobre el uso de la IA en comparación con antes de completar el curso?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7F7C1A-61B6-DF58-AB49-F3AE8301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268569" y="2427378"/>
            <a:ext cx="553396" cy="549602"/>
            <a:chOff x="547424" y="4293480"/>
            <a:chExt cx="640026" cy="6574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3ADAFF-8F8A-0EB6-D8B6-F04DAF2517C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9F2BB61-B35E-1972-60B4-A2438DDFEC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2" name="Rounded Rectangle 3_1">
                  <a:extLst>
                    <a:ext uri="{FF2B5EF4-FFF2-40B4-BE49-F238E27FC236}">
                      <a16:creationId xmlns:a16="http://schemas.microsoft.com/office/drawing/2014/main" id="{D17A151D-C471-9388-4E2D-F799CA8FE2B8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ounded Rectangle 3_1">
                  <a:extLst>
                    <a:ext uri="{FF2B5EF4-FFF2-40B4-BE49-F238E27FC236}">
                      <a16:creationId xmlns:a16="http://schemas.microsoft.com/office/drawing/2014/main" id="{645B058E-775B-1B8A-36F4-2EFF263D266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BC9C278D-4FE0-CA27-5AAF-82286D98DF3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Rounded Rectangle 24_1">
                <a:extLst>
                  <a:ext uri="{FF2B5EF4-FFF2-40B4-BE49-F238E27FC236}">
                    <a16:creationId xmlns:a16="http://schemas.microsoft.com/office/drawing/2014/main" id="{35A1DD58-8A17-3F6F-0422-3E01B08FDEBF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9D5DE7-175D-FB48-71D8-DF626C292A1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CE8ECB93-B875-B2B1-04C8-B50F5B5B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286417"/>
            <a:ext cx="5242273" cy="3822696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D2CFEC-3C86-CE58-BEE8-5594DE96F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6370607" y="2470084"/>
            <a:ext cx="4640293" cy="4641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sz="180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rPr>
              <a:t>¡Siga explorando!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6B5FE-65BB-080B-C312-02379E16D2A4}"/>
              </a:ext>
            </a:extLst>
          </p:cNvPr>
          <p:cNvSpPr txBox="1">
            <a:spLocks/>
          </p:cNvSpPr>
          <p:nvPr/>
        </p:nvSpPr>
        <p:spPr>
          <a:xfrm>
            <a:off x="6372225" y="3073612"/>
            <a:ext cx="4819731" cy="22903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es-ES" sz="1600">
                <a:ea typeface="+mj-ea"/>
                <a:cs typeface="+mj-cs"/>
              </a:rPr>
              <a:t>Su aventura dentro del mundo de la IA no termina aquí. Estas son algunas formas de explorar lo que la IA puede ofrecer: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Explorar más: </a:t>
            </a:r>
            <a:r>
              <a:rPr lang="es-ES" sz="1600"/>
              <a:t>Use Copilot para ampliar sus ideas actuales o iniciar nuevos proyectos. Pruebe a crear un nuevo destino o a diseñar un evento temático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6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Desafíos adicionales: </a:t>
            </a:r>
            <a:r>
              <a:rPr lang="es-ES" sz="1600"/>
              <a:t>Desafíe sus conocimientos con tareas divertidas, como crear una ciudad futurística o diseñar un bosque mágico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70E88E-6135-D60A-7687-55411DFD0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4" y="2427378"/>
            <a:ext cx="553396" cy="549602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7F07B4-CCF0-0390-6E47-FB397177665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103EF10-DE45-34AC-9B89-E1309398578E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BF3213BA-2C52-8FA6-5379-8975B3266526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9E4B2A41-6CDC-2049-DE88-D5DECE2E6B9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8441DCCB-6104-BF31-3683-F48B953B9DD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CF6098EB-36E4-E7C9-6D75-D09A01D07F7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EDF96A-542D-50BA-B131-89E4DEB94C73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3" name="magnify">
            <a:extLst>
              <a:ext uri="{FF2B5EF4-FFF2-40B4-BE49-F238E27FC236}">
                <a16:creationId xmlns:a16="http://schemas.microsoft.com/office/drawing/2014/main" id="{58BB673A-6162-0DEF-B410-D937C89E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5682" y="2579823"/>
            <a:ext cx="249480" cy="244712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44" name="brain_3">
            <a:extLst>
              <a:ext uri="{FF2B5EF4-FFF2-40B4-BE49-F238E27FC236}">
                <a16:creationId xmlns:a16="http://schemas.microsoft.com/office/drawing/2014/main" id="{7DBBFBD0-5BBD-6217-B601-E858E022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24497" y="2572319"/>
            <a:ext cx="241540" cy="259720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7E7E4-922B-8F7B-A7AA-D8A5F5C19AF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BDCA48-3FDA-4946-D667-6DBA9C67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260554"/>
            <a:ext cx="11017250" cy="984885"/>
          </a:xfrm>
        </p:spPr>
        <p:txBody>
          <a:bodyPr/>
          <a:lstStyle/>
          <a:p>
            <a:r>
              <a:rPr lang="es-ES" dirty="0"/>
              <a:t>Reflexionar y seguir aprendiendo: Su aventura en el mundo de la IA continúa.</a:t>
            </a:r>
          </a:p>
        </p:txBody>
      </p:sp>
    </p:spTree>
    <p:extLst>
      <p:ext uri="{BB962C8B-B14F-4D97-AF65-F5344CB8AC3E}">
        <p14:creationId xmlns:p14="http://schemas.microsoft.com/office/powerpoint/2010/main" val="19264865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103C-53BA-33FC-F0F1-D559C6FD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4" y="2819603"/>
            <a:ext cx="5874579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s-ES" sz="4400" dirty="0">
                <a:solidFill>
                  <a:schemeClr val="tx1"/>
                </a:solidFill>
              </a:rPr>
              <a:t>Microsoft </a:t>
            </a:r>
            <a:r>
              <a:rPr lang="es-ES" sz="4400" dirty="0" err="1">
                <a:solidFill>
                  <a:schemeClr val="tx1"/>
                </a:solidFill>
              </a:rPr>
              <a:t>Learn</a:t>
            </a:r>
            <a:r>
              <a:rPr lang="es-ES" sz="4400" dirty="0">
                <a:solidFill>
                  <a:schemeClr val="tx1"/>
                </a:solidFill>
              </a:rPr>
              <a:t>:</a:t>
            </a:r>
            <a:br>
              <a:rPr lang="es-ES" sz="4400" dirty="0"/>
            </a:br>
            <a:r>
              <a:rPr lang="es-ES" sz="4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a typeface="+mj-ea"/>
                <a:cs typeface="+mj-cs"/>
              </a:rPr>
              <a:t>La posibilidad de brillar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D16A3-6E97-1318-01BF-23220B2912E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0190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A25A8-5ABD-6553-F8E2-E02E11AF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es-ES"/>
              <a:t>¿Qué es Microsoft Copilot?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3BA56-F850-9F48-ED51-D6E971E0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DF4FA-D2BB-3FF2-48B7-0A203CAB6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86715"/>
            <a:ext cx="5212080" cy="4582324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91DA-2A27-27E7-EE40-14BA22963C28}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es-ES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Se lo hemos preguntado, y esta ha sido su respuesta:</a:t>
            </a:r>
          </a:p>
        </p:txBody>
      </p: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8B6F220B-2681-24CC-5FD2-BDA7016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1" y="1686714"/>
            <a:ext cx="6219667" cy="4582324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468C7-4841-CE13-D087-450BC8ABEEFD}"/>
              </a:ext>
            </a:extLst>
          </p:cNvPr>
          <p:cNvSpPr txBox="1">
            <a:spLocks/>
          </p:cNvSpPr>
          <p:nvPr/>
        </p:nvSpPr>
        <p:spPr>
          <a:xfrm>
            <a:off x="766686" y="1831134"/>
            <a:ext cx="5862816" cy="380104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es-ES" sz="1200" dirty="0"/>
              <a:t>Microsoft </a:t>
            </a:r>
            <a:r>
              <a:rPr lang="es-ES" sz="1200" dirty="0" err="1"/>
              <a:t>Copilot</a:t>
            </a:r>
            <a:r>
              <a:rPr lang="es-ES" sz="1200" dirty="0"/>
              <a:t> es como tener un asistente muy versátil listo para ayudarle con diferentes tareas. Estas son algunas de las cosas que puedo hacer: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Responder preguntas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¿tiene alguna pregunta sobre sus tareas o sobre un tema de interés? Puedo ayudar a encontrar las respuestas que busca.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Obtener ideas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¿necesita ideas para un proyecto de la escuela, una historia o una presentación? Vamos a trabajar juntos para obtener ideas espectaculares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Escribir contenido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ya sea para redactar un correo electrónico, crear un documento, compilar código o elaborar historias o poemas, puedo ayudar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Organizar tareas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¿necesita estar al tanto de su lista de tareas pendientes o debe planificar su horario? Puedo ayudar con toda la organización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Investigación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puedo buscar información en línea, explicar temas complejos o informar sobre las novedades más recientes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Generar imágenes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describa la imagen que necesita y puedo crearla (siguiendo siempre algunas directrices)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s-ES" sz="1200" i="0" dirty="0">
                <a:effectLst/>
                <a:latin typeface="+mj-lt"/>
                <a:ea typeface="+mj-ea"/>
                <a:cs typeface="+mj-cs"/>
              </a:rPr>
              <a:t>Conversar</a:t>
            </a:r>
            <a:r>
              <a:rPr lang="es-ES" sz="1200" dirty="0">
                <a:latin typeface="+mj-lt"/>
                <a:ea typeface="+mj-ea"/>
                <a:cs typeface="+mj-cs"/>
              </a:rPr>
              <a:t>:</a:t>
            </a:r>
            <a:r>
              <a:rPr lang="es-ES" sz="1200" b="0" i="0" dirty="0">
                <a:effectLst/>
              </a:rPr>
              <a:t> ¿quiere hablar sobre sus hobbies y juegos favoritos o quiere tener una conversación? Aquí estoy para eso también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D51F3E-D728-6725-E66D-0CD311C93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E39DEE-BBEA-818D-6F10-EE4D1265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27E31D-94A0-E0A0-9A7B-110940396E8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021F6-962F-7B09-6FAF-9503A181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6686" y="1686714"/>
            <a:ext cx="469106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6C82E1-6DB3-A779-1EEE-01D1FF2A4D59}"/>
              </a:ext>
            </a:extLst>
          </p:cNvPr>
          <p:cNvSpPr txBox="1"/>
          <p:nvPr/>
        </p:nvSpPr>
        <p:spPr>
          <a:xfrm>
            <a:off x="206039" y="6573246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EF1B51-48D9-F383-7DCE-31DBA2143C10}"/>
              </a:ext>
            </a:extLst>
          </p:cNvPr>
          <p:cNvSpPr/>
          <p:nvPr/>
        </p:nvSpPr>
        <p:spPr bwMode="auto">
          <a:xfrm>
            <a:off x="7147560" y="1831134"/>
            <a:ext cx="4876800" cy="4210341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7940F2-0815-E1CC-3BF0-710265CAA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560" y="2270611"/>
            <a:ext cx="4876800" cy="34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259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1E1F-B96B-5583-C8DF-2942E985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70263"/>
            <a:ext cx="11017250" cy="492443"/>
          </a:xfrm>
        </p:spPr>
        <p:txBody>
          <a:bodyPr/>
          <a:lstStyle/>
          <a:p>
            <a:r>
              <a:rPr lang="es-ES"/>
              <a:t>¿Cómo funciona Microsoft Copilot?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37DA0-3E4C-DB20-C5BB-10F50FAD7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8963" y="1078992"/>
            <a:ext cx="11010900" cy="307777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s-ES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A través de las capacidades de la </a:t>
            </a:r>
            <a:r>
              <a:rPr lang="es-ES" sz="2000" i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inteligencia artificial generativa</a:t>
            </a:r>
          </a:p>
        </p:txBody>
      </p:sp>
      <p:sp>
        <p:nvSpPr>
          <p:cNvPr id="21" name="Rounded Rectangle 24_1">
            <a:extLst>
              <a:ext uri="{FF2B5EF4-FFF2-40B4-BE49-F238E27FC236}">
                <a16:creationId xmlns:a16="http://schemas.microsoft.com/office/drawing/2014/main" id="{D790588E-5D26-1FB1-FB6D-AD2EF5F22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0558"/>
            <a:ext cx="11017250" cy="4527323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8F3C21F-895C-AA46-5632-DA0107CE3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592" y="2783313"/>
            <a:ext cx="511080" cy="507576"/>
            <a:chOff x="750919" y="1605478"/>
            <a:chExt cx="511080" cy="5075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05E230-9CE7-4699-C6BD-DC78AC4BC65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0919" y="1605478"/>
              <a:ext cx="511080" cy="507576"/>
              <a:chOff x="547424" y="4293480"/>
              <a:chExt cx="640026" cy="65741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B3EF866-E89B-BD1A-C42C-425A49A2C5D2}"/>
                  </a:ext>
                </a:extLst>
              </p:cNvPr>
              <p:cNvGrpSpPr/>
              <p:nvPr/>
            </p:nvGrpSpPr>
            <p:grpSpPr>
              <a:xfrm>
                <a:off x="547424" y="4293480"/>
                <a:ext cx="640026" cy="657416"/>
                <a:chOff x="987658" y="5065483"/>
                <a:chExt cx="1169054" cy="120082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0677FA4-246E-1539-C9AA-FA125C22CBE5}"/>
                    </a:ext>
                  </a:extLst>
                </p:cNvPr>
                <p:cNvGrpSpPr/>
                <p:nvPr/>
              </p:nvGrpSpPr>
              <p:grpSpPr>
                <a:xfrm>
                  <a:off x="987658" y="5065483"/>
                  <a:ext cx="1169054" cy="1200820"/>
                  <a:chOff x="6349393" y="1711575"/>
                  <a:chExt cx="5590022" cy="5674618"/>
                </a:xfrm>
              </p:grpSpPr>
              <p:sp>
                <p:nvSpPr>
                  <p:cNvPr id="33" name="Rounded Rectangle 3_1">
                    <a:extLst>
                      <a:ext uri="{FF2B5EF4-FFF2-40B4-BE49-F238E27FC236}">
                        <a16:creationId xmlns:a16="http://schemas.microsoft.com/office/drawing/2014/main" id="{F730092F-1A1E-396B-17B1-9A74CB59EFBB}"/>
                      </a:ext>
                    </a:extLst>
                  </p:cNvPr>
                  <p:cNvSpPr/>
                  <p:nvPr/>
                </p:nvSpPr>
                <p:spPr>
                  <a:xfrm>
                    <a:off x="6353251" y="1711575"/>
                    <a:ext cx="5582307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Rounded Rectangle 3_1">
                    <a:extLst>
                      <a:ext uri="{FF2B5EF4-FFF2-40B4-BE49-F238E27FC236}">
                        <a16:creationId xmlns:a16="http://schemas.microsoft.com/office/drawing/2014/main" id="{A368E18E-E5BC-C60E-3EC1-DB1F99D73036}"/>
                      </a:ext>
                    </a:extLst>
                  </p:cNvPr>
                  <p:cNvSpPr/>
                  <p:nvPr/>
                </p:nvSpPr>
                <p:spPr>
                  <a:xfrm>
                    <a:off x="6349393" y="1711583"/>
                    <a:ext cx="5590022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38100" dist="12700" dir="8100000" algn="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869016DD-1BDB-BE81-0457-05F8710F6A3E}"/>
                    </a:ext>
                  </a:extLst>
                </p:cNvPr>
                <p:cNvSpPr/>
                <p:nvPr/>
              </p:nvSpPr>
              <p:spPr>
                <a:xfrm>
                  <a:off x="1020375" y="5112120"/>
                  <a:ext cx="1105119" cy="1107553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ounded Rectangle 24_1">
                  <a:extLst>
                    <a:ext uri="{FF2B5EF4-FFF2-40B4-BE49-F238E27FC236}">
                      <a16:creationId xmlns:a16="http://schemas.microsoft.com/office/drawing/2014/main" id="{6FE7EF0C-FC56-3717-022E-3EC34BC84E5A}"/>
                    </a:ext>
                  </a:extLst>
                </p:cNvPr>
                <p:cNvSpPr/>
                <p:nvPr/>
              </p:nvSpPr>
              <p:spPr bwMode="auto">
                <a:xfrm>
                  <a:off x="1020375" y="5112120"/>
                  <a:ext cx="1105119" cy="11075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4F3F5">
                        <a:alpha val="0"/>
                      </a:srgbClr>
                    </a:gs>
                    <a:gs pos="100000">
                      <a:srgbClr val="F4F3F5"/>
                    </a:gs>
                  </a:gsLst>
                  <a:lin ang="8100000" scaled="1"/>
                  <a:tileRect/>
                </a:gradFill>
                <a:ln>
                  <a:gradFill>
                    <a:gsLst>
                      <a:gs pos="0">
                        <a:srgbClr val="F4F3F5"/>
                      </a:gs>
                      <a:gs pos="100000">
                        <a:srgbClr val="F4F3F5"/>
                      </a:gs>
                    </a:gsLst>
                    <a:lin ang="5400000" scaled="1"/>
                  </a:gradFill>
                  <a:headEnd type="none" w="med" len="med"/>
                  <a:tailEnd type="none" w="med" len="med"/>
                </a:ln>
                <a:effectLst>
                  <a:innerShdw blurRad="203200" dist="190500" dir="2700000">
                    <a:schemeClr val="bg1">
                      <a:alpha val="87000"/>
                    </a:schemeClr>
                  </a:inn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5400D7-F1A1-9AA7-F12E-2AB372067BA0}"/>
                  </a:ext>
                </a:extLst>
              </p:cNvPr>
              <p:cNvSpPr/>
              <p:nvPr/>
            </p:nvSpPr>
            <p:spPr bwMode="auto">
              <a:xfrm>
                <a:off x="611224" y="4365977"/>
                <a:ext cx="512427" cy="51242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normalizeH="0" baseline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speech_5" title="Icon of two overlapping chat bubbles">
              <a:extLst>
                <a:ext uri="{FF2B5EF4-FFF2-40B4-BE49-F238E27FC236}">
                  <a16:creationId xmlns:a16="http://schemas.microsoft.com/office/drawing/2014/main" id="{B0F4B995-A23B-9EAC-09A1-4FAF13E664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133" y="1770657"/>
              <a:ext cx="226652" cy="177218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9525" cap="sq">
              <a:gradFill>
                <a:gsLst>
                  <a:gs pos="0">
                    <a:srgbClr val="FF5C39"/>
                  </a:gs>
                  <a:gs pos="685">
                    <a:srgbClr val="FE5B3A"/>
                  </a:gs>
                  <a:gs pos="1370">
                    <a:srgbClr val="FE5B3C"/>
                  </a:gs>
                  <a:gs pos="2055">
                    <a:srgbClr val="FE5B3E"/>
                  </a:gs>
                  <a:gs pos="2740">
                    <a:srgbClr val="FE5B40"/>
                  </a:gs>
                  <a:gs pos="3425">
                    <a:srgbClr val="FE5B42"/>
                  </a:gs>
                  <a:gs pos="4110">
                    <a:srgbClr val="FE5B44"/>
                  </a:gs>
                  <a:gs pos="4795">
                    <a:srgbClr val="FE5B45"/>
                  </a:gs>
                  <a:gs pos="5479">
                    <a:srgbClr val="FE5B47"/>
                  </a:gs>
                  <a:gs pos="6164">
                    <a:srgbClr val="FE5B49"/>
                  </a:gs>
                  <a:gs pos="6849">
                    <a:srgbClr val="FE5B4B"/>
                  </a:gs>
                  <a:gs pos="7534">
                    <a:srgbClr val="FE5B4D"/>
                  </a:gs>
                  <a:gs pos="8219">
                    <a:srgbClr val="FE5B4E"/>
                  </a:gs>
                  <a:gs pos="8904">
                    <a:srgbClr val="FE5B50"/>
                  </a:gs>
                  <a:gs pos="9589">
                    <a:srgbClr val="FE5B52"/>
                  </a:gs>
                  <a:gs pos="10274">
                    <a:srgbClr val="FE5B54"/>
                  </a:gs>
                  <a:gs pos="10959">
                    <a:srgbClr val="FE5B55"/>
                  </a:gs>
                  <a:gs pos="11644">
                    <a:srgbClr val="FE5B57"/>
                  </a:gs>
                  <a:gs pos="12329">
                    <a:srgbClr val="FD5B59"/>
                  </a:gs>
                  <a:gs pos="13014">
                    <a:srgbClr val="FD5B5A"/>
                  </a:gs>
                  <a:gs pos="13699">
                    <a:srgbClr val="FD5B5C"/>
                  </a:gs>
                  <a:gs pos="14384">
                    <a:srgbClr val="FD5B5E"/>
                  </a:gs>
                  <a:gs pos="15068">
                    <a:srgbClr val="FD5B5F"/>
                  </a:gs>
                  <a:gs pos="15753">
                    <a:srgbClr val="FD5B61"/>
                  </a:gs>
                  <a:gs pos="16438">
                    <a:srgbClr val="FD5A63"/>
                  </a:gs>
                  <a:gs pos="17123">
                    <a:srgbClr val="FC5A64"/>
                  </a:gs>
                  <a:gs pos="17808">
                    <a:srgbClr val="FC5A66"/>
                  </a:gs>
                  <a:gs pos="18493">
                    <a:srgbClr val="FC5A67"/>
                  </a:gs>
                  <a:gs pos="19178">
                    <a:srgbClr val="FC5A69"/>
                  </a:gs>
                  <a:gs pos="19863">
                    <a:srgbClr val="FC5A6A"/>
                  </a:gs>
                  <a:gs pos="20548">
                    <a:srgbClr val="FC5A6C"/>
                  </a:gs>
                  <a:gs pos="21233">
                    <a:srgbClr val="FB5A6E"/>
                  </a:gs>
                  <a:gs pos="21918">
                    <a:srgbClr val="FB5A6F"/>
                  </a:gs>
                  <a:gs pos="22603">
                    <a:srgbClr val="FB5A71"/>
                  </a:gs>
                  <a:gs pos="23288">
                    <a:srgbClr val="FB5A72"/>
                  </a:gs>
                  <a:gs pos="23973">
                    <a:srgbClr val="FB5974"/>
                  </a:gs>
                  <a:gs pos="24657">
                    <a:srgbClr val="FA5975"/>
                  </a:gs>
                  <a:gs pos="25343">
                    <a:srgbClr val="FA5977"/>
                  </a:gs>
                  <a:gs pos="26027">
                    <a:srgbClr val="FA5978"/>
                  </a:gs>
                  <a:gs pos="26712">
                    <a:srgbClr val="FA5979"/>
                  </a:gs>
                  <a:gs pos="27397">
                    <a:srgbClr val="FA597B"/>
                  </a:gs>
                  <a:gs pos="28082">
                    <a:srgbClr val="F9597C"/>
                  </a:gs>
                  <a:gs pos="28767">
                    <a:srgbClr val="F9597E"/>
                  </a:gs>
                  <a:gs pos="29452">
                    <a:srgbClr val="F9587F"/>
                  </a:gs>
                  <a:gs pos="30137">
                    <a:srgbClr val="F95880"/>
                  </a:gs>
                  <a:gs pos="30822">
                    <a:srgbClr val="F85882"/>
                  </a:gs>
                  <a:gs pos="31507">
                    <a:srgbClr val="F85883"/>
                  </a:gs>
                  <a:gs pos="32192">
                    <a:srgbClr val="F85885"/>
                  </a:gs>
                  <a:gs pos="32877">
                    <a:srgbClr val="F85886"/>
                  </a:gs>
                  <a:gs pos="33562">
                    <a:srgbClr val="F75887"/>
                  </a:gs>
                  <a:gs pos="34247">
                    <a:srgbClr val="F75789"/>
                  </a:gs>
                  <a:gs pos="34931">
                    <a:srgbClr val="F7578A"/>
                  </a:gs>
                  <a:gs pos="35616">
                    <a:srgbClr val="F6578B"/>
                  </a:gs>
                  <a:gs pos="36301">
                    <a:srgbClr val="F6578C"/>
                  </a:gs>
                  <a:gs pos="36986">
                    <a:srgbClr val="F6578E"/>
                  </a:gs>
                  <a:gs pos="37671">
                    <a:srgbClr val="F6578F"/>
                  </a:gs>
                  <a:gs pos="38356">
                    <a:srgbClr val="F55790"/>
                  </a:gs>
                  <a:gs pos="39041">
                    <a:srgbClr val="F55691"/>
                  </a:gs>
                  <a:gs pos="39726">
                    <a:srgbClr val="F55693"/>
                  </a:gs>
                  <a:gs pos="40411">
                    <a:srgbClr val="F45694"/>
                  </a:gs>
                  <a:gs pos="41096">
                    <a:srgbClr val="F45695"/>
                  </a:gs>
                  <a:gs pos="41781">
                    <a:srgbClr val="F45696"/>
                  </a:gs>
                  <a:gs pos="42466">
                    <a:srgbClr val="F35597"/>
                  </a:gs>
                  <a:gs pos="43151">
                    <a:srgbClr val="F35599"/>
                  </a:gs>
                  <a:gs pos="43836">
                    <a:srgbClr val="F3559A"/>
                  </a:gs>
                  <a:gs pos="44521">
                    <a:srgbClr val="F2559B"/>
                  </a:gs>
                  <a:gs pos="45206">
                    <a:srgbClr val="F2559C"/>
                  </a:gs>
                  <a:gs pos="45890">
                    <a:srgbClr val="F2559D"/>
                  </a:gs>
                  <a:gs pos="46575">
                    <a:srgbClr val="F1549E"/>
                  </a:gs>
                  <a:gs pos="47260">
                    <a:srgbClr val="F1549F"/>
                  </a:gs>
                  <a:gs pos="47945">
                    <a:srgbClr val="F054A0"/>
                  </a:gs>
                  <a:gs pos="48630">
                    <a:srgbClr val="F054A1"/>
                  </a:gs>
                  <a:gs pos="49315">
                    <a:srgbClr val="F054A2"/>
                  </a:gs>
                  <a:gs pos="50000">
                    <a:srgbClr val="EF53A3"/>
                  </a:gs>
                  <a:gs pos="50685">
                    <a:srgbClr val="EF53A4"/>
                  </a:gs>
                  <a:gs pos="51370">
                    <a:srgbClr val="EE53A5"/>
                  </a:gs>
                  <a:gs pos="52055">
                    <a:srgbClr val="EE53A6"/>
                  </a:gs>
                  <a:gs pos="52740">
                    <a:srgbClr val="EE52A7"/>
                  </a:gs>
                  <a:gs pos="53425">
                    <a:srgbClr val="ED52A8"/>
                  </a:gs>
                  <a:gs pos="54110">
                    <a:srgbClr val="ED52A9"/>
                  </a:gs>
                  <a:gs pos="54795">
                    <a:srgbClr val="EC52AA"/>
                  </a:gs>
                  <a:gs pos="55480">
                    <a:srgbClr val="EC52AB"/>
                  </a:gs>
                  <a:gs pos="56164">
                    <a:srgbClr val="EC51AC"/>
                  </a:gs>
                  <a:gs pos="56849">
                    <a:srgbClr val="EB51AD"/>
                  </a:gs>
                  <a:gs pos="57534">
                    <a:srgbClr val="EB51AE"/>
                  </a:gs>
                  <a:gs pos="58219">
                    <a:srgbClr val="EA51AF"/>
                  </a:gs>
                  <a:gs pos="58904">
                    <a:srgbClr val="EA50B0"/>
                  </a:gs>
                  <a:gs pos="59589">
                    <a:srgbClr val="E950B1"/>
                  </a:gs>
                  <a:gs pos="60274">
                    <a:srgbClr val="E950B1"/>
                  </a:gs>
                  <a:gs pos="60959">
                    <a:srgbClr val="E850B2"/>
                  </a:gs>
                  <a:gs pos="61644">
                    <a:srgbClr val="E84FB3"/>
                  </a:gs>
                  <a:gs pos="62329">
                    <a:srgbClr val="E74FB4"/>
                  </a:gs>
                  <a:gs pos="63014">
                    <a:srgbClr val="E74FB5"/>
                  </a:gs>
                  <a:gs pos="63699">
                    <a:srgbClr val="E64FB6"/>
                  </a:gs>
                  <a:gs pos="64384">
                    <a:srgbClr val="E64EB6"/>
                  </a:gs>
                  <a:gs pos="65069">
                    <a:srgbClr val="E54EB7"/>
                  </a:gs>
                  <a:gs pos="65753">
                    <a:srgbClr val="E54EB8"/>
                  </a:gs>
                  <a:gs pos="66438">
                    <a:srgbClr val="E44EB9"/>
                  </a:gs>
                  <a:gs pos="67123">
                    <a:srgbClr val="E44DB9"/>
                  </a:gs>
                  <a:gs pos="67808">
                    <a:srgbClr val="E34DBA"/>
                  </a:gs>
                  <a:gs pos="68493">
                    <a:srgbClr val="E34DBB"/>
                  </a:gs>
                  <a:gs pos="69178">
                    <a:srgbClr val="E24CBB"/>
                  </a:gs>
                  <a:gs pos="69863">
                    <a:srgbClr val="E24CBC"/>
                  </a:gs>
                  <a:gs pos="70548">
                    <a:srgbClr val="E14CBD"/>
                  </a:gs>
                  <a:gs pos="71233">
                    <a:srgbClr val="E14CBD"/>
                  </a:gs>
                  <a:gs pos="71918">
                    <a:srgbClr val="E04BBE"/>
                  </a:gs>
                  <a:gs pos="72603">
                    <a:srgbClr val="E04BBF"/>
                  </a:gs>
                  <a:gs pos="73288">
                    <a:srgbClr val="DF4BBF"/>
                  </a:gs>
                  <a:gs pos="73973">
                    <a:srgbClr val="DF4AC0"/>
                  </a:gs>
                  <a:gs pos="74657">
                    <a:srgbClr val="DE4AC0"/>
                  </a:gs>
                  <a:gs pos="75343">
                    <a:srgbClr val="DE4AC1"/>
                  </a:gs>
                  <a:gs pos="76027">
                    <a:srgbClr val="DD4AC1"/>
                  </a:gs>
                  <a:gs pos="76712">
                    <a:srgbClr val="DC49C2"/>
                  </a:gs>
                  <a:gs pos="77397">
                    <a:srgbClr val="DC49C2"/>
                  </a:gs>
                  <a:gs pos="78082">
                    <a:srgbClr val="DB49C3"/>
                  </a:gs>
                  <a:gs pos="78767">
                    <a:srgbClr val="DB48C3"/>
                  </a:gs>
                  <a:gs pos="79452">
                    <a:srgbClr val="DA48C4"/>
                  </a:gs>
                  <a:gs pos="80137">
                    <a:srgbClr val="DA48C4"/>
                  </a:gs>
                  <a:gs pos="80822">
                    <a:srgbClr val="D947C5"/>
                  </a:gs>
                  <a:gs pos="81507">
                    <a:srgbClr val="D847C5"/>
                  </a:gs>
                  <a:gs pos="82192">
                    <a:srgbClr val="D847C6"/>
                  </a:gs>
                  <a:gs pos="82877">
                    <a:srgbClr val="D746C6"/>
                  </a:gs>
                  <a:gs pos="83562">
                    <a:srgbClr val="D746C7"/>
                  </a:gs>
                  <a:gs pos="84247">
                    <a:srgbClr val="D646C7"/>
                  </a:gs>
                  <a:gs pos="84931">
                    <a:srgbClr val="D545C7"/>
                  </a:gs>
                  <a:gs pos="85616">
                    <a:srgbClr val="D545C8"/>
                  </a:gs>
                  <a:gs pos="86301">
                    <a:srgbClr val="D445C8"/>
                  </a:gs>
                  <a:gs pos="86986">
                    <a:srgbClr val="D344C8"/>
                  </a:gs>
                  <a:gs pos="87671">
                    <a:srgbClr val="D344C9"/>
                  </a:gs>
                  <a:gs pos="88356">
                    <a:srgbClr val="D244C9"/>
                  </a:gs>
                  <a:gs pos="89041">
                    <a:srgbClr val="D143C9"/>
                  </a:gs>
                  <a:gs pos="89726">
                    <a:srgbClr val="D143C9"/>
                  </a:gs>
                  <a:gs pos="90411">
                    <a:srgbClr val="D043CA"/>
                  </a:gs>
                  <a:gs pos="91096">
                    <a:srgbClr val="CF42CA"/>
                  </a:gs>
                  <a:gs pos="91781">
                    <a:srgbClr val="CF42CA"/>
                  </a:gs>
                  <a:gs pos="92466">
                    <a:srgbClr val="CE42CA"/>
                  </a:gs>
                  <a:gs pos="93151">
                    <a:srgbClr val="CD41CB"/>
                  </a:gs>
                  <a:gs pos="93836">
                    <a:srgbClr val="CD41CB"/>
                  </a:gs>
                  <a:gs pos="94520">
                    <a:srgbClr val="CC41CB"/>
                  </a:gs>
                  <a:gs pos="95205">
                    <a:srgbClr val="CB40CB"/>
                  </a:gs>
                  <a:gs pos="95890">
                    <a:srgbClr val="CB40CB"/>
                  </a:gs>
                  <a:gs pos="96575">
                    <a:srgbClr val="CA3FCB"/>
                  </a:gs>
                  <a:gs pos="97260">
                    <a:srgbClr val="C93FCB"/>
                  </a:gs>
                  <a:gs pos="97945">
                    <a:srgbClr val="C93FCB"/>
                  </a:gs>
                  <a:gs pos="98630">
                    <a:srgbClr val="C83ECB"/>
                  </a:gs>
                  <a:gs pos="99315">
                    <a:srgbClr val="C73ECB"/>
                  </a:gs>
                  <a:gs pos="100000">
                    <a:srgbClr val="C73ECC"/>
                  </a:gs>
                  <a:gs pos="100000">
                    <a:srgbClr val="FF5C39"/>
                  </a:gs>
                  <a:gs pos="100000">
                    <a:srgbClr val="FE5B3A"/>
                  </a:gs>
                  <a:gs pos="100000">
                    <a:srgbClr val="FE5B3C"/>
                  </a:gs>
                  <a:gs pos="100000">
                    <a:srgbClr val="FE5B3E"/>
                  </a:gs>
                  <a:gs pos="100000">
                    <a:srgbClr val="FE5B40"/>
                  </a:gs>
                  <a:gs pos="100000">
                    <a:srgbClr val="FE5B42"/>
                  </a:gs>
                  <a:gs pos="100000">
                    <a:srgbClr val="FE5B44"/>
                  </a:gs>
                  <a:gs pos="100000">
                    <a:srgbClr val="FE5B45"/>
                  </a:gs>
                  <a:gs pos="100000">
                    <a:srgbClr val="FE5B47"/>
                  </a:gs>
                  <a:gs pos="100000">
                    <a:srgbClr val="FE5B49"/>
                  </a:gs>
                  <a:gs pos="100000">
                    <a:srgbClr val="FE5B4B"/>
                  </a:gs>
                  <a:gs pos="100000">
                    <a:srgbClr val="FE5B4D"/>
                  </a:gs>
                  <a:gs pos="100000">
                    <a:srgbClr val="FE5B4E"/>
                  </a:gs>
                  <a:gs pos="100000">
                    <a:srgbClr val="FE5B50"/>
                  </a:gs>
                  <a:gs pos="100000">
                    <a:srgbClr val="FE5B52"/>
                  </a:gs>
                  <a:gs pos="100000">
                    <a:srgbClr val="FE5B54"/>
                  </a:gs>
                  <a:gs pos="100000">
                    <a:srgbClr val="FE5B55"/>
                  </a:gs>
                  <a:gs pos="100000">
                    <a:srgbClr val="FE5B57"/>
                  </a:gs>
                  <a:gs pos="100000">
                    <a:srgbClr val="FD5B59"/>
                  </a:gs>
                  <a:gs pos="100000">
                    <a:srgbClr val="FD5B5A"/>
                  </a:gs>
                  <a:gs pos="100000">
                    <a:srgbClr val="FD5B5C"/>
                  </a:gs>
                  <a:gs pos="100000">
                    <a:srgbClr val="FD5B5E"/>
                  </a:gs>
                  <a:gs pos="100000">
                    <a:srgbClr val="FD5B5F"/>
                  </a:gs>
                  <a:gs pos="100000">
                    <a:srgbClr val="FD5B61"/>
                  </a:gs>
                  <a:gs pos="100000">
                    <a:srgbClr val="FD5A63"/>
                  </a:gs>
                  <a:gs pos="100000">
                    <a:srgbClr val="FC5A64"/>
                  </a:gs>
                  <a:gs pos="100000">
                    <a:srgbClr val="FC5A66"/>
                  </a:gs>
                  <a:gs pos="100000">
                    <a:srgbClr val="FC5A67"/>
                  </a:gs>
                  <a:gs pos="100000">
                    <a:srgbClr val="FC5A69"/>
                  </a:gs>
                  <a:gs pos="100000">
                    <a:srgbClr val="FC5A6A"/>
                  </a:gs>
                  <a:gs pos="100000">
                    <a:srgbClr val="FC5A6C"/>
                  </a:gs>
                  <a:gs pos="100000">
                    <a:srgbClr val="FB5A6E"/>
                  </a:gs>
                  <a:gs pos="100000">
                    <a:srgbClr val="FB5A6F"/>
                  </a:gs>
                  <a:gs pos="100000">
                    <a:srgbClr val="FB5A71"/>
                  </a:gs>
                  <a:gs pos="100000">
                    <a:srgbClr val="FB5A72"/>
                  </a:gs>
                  <a:gs pos="100000">
                    <a:srgbClr val="FB5974"/>
                  </a:gs>
                  <a:gs pos="100000">
                    <a:srgbClr val="FA5975"/>
                  </a:gs>
                  <a:gs pos="100000">
                    <a:srgbClr val="FA5977"/>
                  </a:gs>
                  <a:gs pos="100000">
                    <a:srgbClr val="FA5978"/>
                  </a:gs>
                  <a:gs pos="100000">
                    <a:srgbClr val="FA5979"/>
                  </a:gs>
                  <a:gs pos="100000">
                    <a:srgbClr val="FA597B"/>
                  </a:gs>
                  <a:gs pos="100000">
                    <a:srgbClr val="F9597C"/>
                  </a:gs>
                  <a:gs pos="100000">
                    <a:srgbClr val="F9597E"/>
                  </a:gs>
                  <a:gs pos="100000">
                    <a:srgbClr val="F9587F"/>
                  </a:gs>
                  <a:gs pos="100000">
                    <a:srgbClr val="F95880"/>
                  </a:gs>
                  <a:gs pos="100000">
                    <a:srgbClr val="F85882"/>
                  </a:gs>
                  <a:gs pos="100000">
                    <a:srgbClr val="F85883"/>
                  </a:gs>
                  <a:gs pos="100000">
                    <a:srgbClr val="F85885"/>
                  </a:gs>
                  <a:gs pos="100000">
                    <a:srgbClr val="F85886"/>
                  </a:gs>
                  <a:gs pos="100000">
                    <a:srgbClr val="F75887"/>
                  </a:gs>
                  <a:gs pos="100000">
                    <a:srgbClr val="F75789"/>
                  </a:gs>
                  <a:gs pos="100000">
                    <a:srgbClr val="F7578A"/>
                  </a:gs>
                  <a:gs pos="100000">
                    <a:srgbClr val="F6578B"/>
                  </a:gs>
                  <a:gs pos="100000">
                    <a:srgbClr val="F6578C"/>
                  </a:gs>
                  <a:gs pos="100000">
                    <a:srgbClr val="F6578E"/>
                  </a:gs>
                  <a:gs pos="100000">
                    <a:srgbClr val="F6578F"/>
                  </a:gs>
                  <a:gs pos="100000">
                    <a:srgbClr val="F55790"/>
                  </a:gs>
                  <a:gs pos="100000">
                    <a:srgbClr val="F55691"/>
                  </a:gs>
                  <a:gs pos="100000">
                    <a:srgbClr val="F55693"/>
                  </a:gs>
                  <a:gs pos="100000">
                    <a:srgbClr val="F45694"/>
                  </a:gs>
                  <a:gs pos="100000">
                    <a:srgbClr val="F45695"/>
                  </a:gs>
                  <a:gs pos="100000">
                    <a:srgbClr val="F45696"/>
                  </a:gs>
                  <a:gs pos="100000">
                    <a:srgbClr val="F35597"/>
                  </a:gs>
                  <a:gs pos="100000">
                    <a:srgbClr val="F35599"/>
                  </a:gs>
                  <a:gs pos="100000">
                    <a:srgbClr val="F3559A"/>
                  </a:gs>
                  <a:gs pos="100000">
                    <a:srgbClr val="F2559B"/>
                  </a:gs>
                  <a:gs pos="100000">
                    <a:srgbClr val="F2559C"/>
                  </a:gs>
                  <a:gs pos="100000">
                    <a:srgbClr val="F2559D"/>
                  </a:gs>
                  <a:gs pos="100000">
                    <a:srgbClr val="F1549E"/>
                  </a:gs>
                  <a:gs pos="100000">
                    <a:srgbClr val="F1549F"/>
                  </a:gs>
                  <a:gs pos="100000">
                    <a:srgbClr val="F054A0"/>
                  </a:gs>
                  <a:gs pos="100000">
                    <a:srgbClr val="F054A1"/>
                  </a:gs>
                  <a:gs pos="100000">
                    <a:srgbClr val="F054A2"/>
                  </a:gs>
                  <a:gs pos="100000">
                    <a:srgbClr val="EF53A3"/>
                  </a:gs>
                  <a:gs pos="100000">
                    <a:srgbClr val="EF53A4"/>
                  </a:gs>
                  <a:gs pos="100000">
                    <a:srgbClr val="EE53A5"/>
                  </a:gs>
                  <a:gs pos="100000">
                    <a:srgbClr val="EE53A6"/>
                  </a:gs>
                  <a:gs pos="100000">
                    <a:srgbClr val="EE52A7"/>
                  </a:gs>
                  <a:gs pos="100000">
                    <a:srgbClr val="ED52A8"/>
                  </a:gs>
                  <a:gs pos="100000">
                    <a:srgbClr val="ED52A9"/>
                  </a:gs>
                  <a:gs pos="100000">
                    <a:srgbClr val="EC52AA"/>
                  </a:gs>
                  <a:gs pos="100000">
                    <a:srgbClr val="EC52AB"/>
                  </a:gs>
                  <a:gs pos="100000">
                    <a:srgbClr val="EC51AC"/>
                  </a:gs>
                  <a:gs pos="100000">
                    <a:srgbClr val="EB51AD"/>
                  </a:gs>
                  <a:gs pos="100000">
                    <a:srgbClr val="EB51AE"/>
                  </a:gs>
                  <a:gs pos="100000">
                    <a:srgbClr val="EA51AF"/>
                  </a:gs>
                  <a:gs pos="100000">
                    <a:srgbClr val="EA50B0"/>
                  </a:gs>
                  <a:gs pos="100000">
                    <a:srgbClr val="E950B1"/>
                  </a:gs>
                  <a:gs pos="100000">
                    <a:srgbClr val="E950B1"/>
                  </a:gs>
                  <a:gs pos="100000">
                    <a:srgbClr val="E850B2"/>
                  </a:gs>
                  <a:gs pos="100000">
                    <a:srgbClr val="E84FB3"/>
                  </a:gs>
                  <a:gs pos="100000">
                    <a:srgbClr val="E74FB4"/>
                  </a:gs>
                  <a:gs pos="100000">
                    <a:srgbClr val="E74FB5"/>
                  </a:gs>
                  <a:gs pos="100000">
                    <a:srgbClr val="E64FB6"/>
                  </a:gs>
                  <a:gs pos="100000">
                    <a:srgbClr val="E64EB6"/>
                  </a:gs>
                  <a:gs pos="100000">
                    <a:srgbClr val="E54EB7"/>
                  </a:gs>
                  <a:gs pos="100000">
                    <a:srgbClr val="E54EB8"/>
                  </a:gs>
                  <a:gs pos="100000">
                    <a:srgbClr val="E44EB9"/>
                  </a:gs>
                  <a:gs pos="100000">
                    <a:srgbClr val="E44DB9"/>
                  </a:gs>
                  <a:gs pos="100000">
                    <a:srgbClr val="E34DBA"/>
                  </a:gs>
                  <a:gs pos="100000">
                    <a:srgbClr val="E34DBB"/>
                  </a:gs>
                  <a:gs pos="100000">
                    <a:srgbClr val="E24CBB"/>
                  </a:gs>
                  <a:gs pos="100000">
                    <a:srgbClr val="E24CBC"/>
                  </a:gs>
                  <a:gs pos="100000">
                    <a:srgbClr val="E14CBD"/>
                  </a:gs>
                  <a:gs pos="100000">
                    <a:srgbClr val="E14CBD"/>
                  </a:gs>
                  <a:gs pos="100000">
                    <a:srgbClr val="E04BBE"/>
                  </a:gs>
                  <a:gs pos="100000">
                    <a:srgbClr val="E04BBF"/>
                  </a:gs>
                  <a:gs pos="100000">
                    <a:srgbClr val="DF4BBF"/>
                  </a:gs>
                  <a:gs pos="100000">
                    <a:srgbClr val="DF4AC0"/>
                  </a:gs>
                  <a:gs pos="100000">
                    <a:srgbClr val="DE4AC0"/>
                  </a:gs>
                  <a:gs pos="100000">
                    <a:srgbClr val="DE4AC1"/>
                  </a:gs>
                  <a:gs pos="100000">
                    <a:srgbClr val="DD4AC1"/>
                  </a:gs>
                  <a:gs pos="100000">
                    <a:srgbClr val="DC49C2"/>
                  </a:gs>
                  <a:gs pos="100000">
                    <a:srgbClr val="DC49C2"/>
                  </a:gs>
                  <a:gs pos="100000">
                    <a:srgbClr val="DB49C3"/>
                  </a:gs>
                  <a:gs pos="100000">
                    <a:srgbClr val="DB48C3"/>
                  </a:gs>
                  <a:gs pos="100000">
                    <a:srgbClr val="DA48C4"/>
                  </a:gs>
                  <a:gs pos="100000">
                    <a:srgbClr val="DA48C4"/>
                  </a:gs>
                  <a:gs pos="100000">
                    <a:srgbClr val="D947C5"/>
                  </a:gs>
                  <a:gs pos="100000">
                    <a:srgbClr val="D847C5"/>
                  </a:gs>
                  <a:gs pos="100000">
                    <a:srgbClr val="D847C6"/>
                  </a:gs>
                  <a:gs pos="100000">
                    <a:srgbClr val="D746C6"/>
                  </a:gs>
                  <a:gs pos="100000">
                    <a:srgbClr val="D746C7"/>
                  </a:gs>
                  <a:gs pos="100000">
                    <a:srgbClr val="D646C7"/>
                  </a:gs>
                  <a:gs pos="100000">
                    <a:srgbClr val="D545C7"/>
                  </a:gs>
                  <a:gs pos="100000">
                    <a:srgbClr val="D545C8"/>
                  </a:gs>
                  <a:gs pos="100000">
                    <a:srgbClr val="D445C8"/>
                  </a:gs>
                  <a:gs pos="100000">
                    <a:srgbClr val="D344C8"/>
                  </a:gs>
                  <a:gs pos="100000">
                    <a:srgbClr val="D344C9"/>
                  </a:gs>
                  <a:gs pos="100000">
                    <a:srgbClr val="D244C9"/>
                  </a:gs>
                  <a:gs pos="100000">
                    <a:srgbClr val="D143C9"/>
                  </a:gs>
                  <a:gs pos="100000">
                    <a:srgbClr val="D143C9"/>
                  </a:gs>
                  <a:gs pos="100000">
                    <a:srgbClr val="D043CA"/>
                  </a:gs>
                  <a:gs pos="100000">
                    <a:srgbClr val="CF42CA"/>
                  </a:gs>
                  <a:gs pos="100000">
                    <a:srgbClr val="CF42CA"/>
                  </a:gs>
                  <a:gs pos="100000">
                    <a:srgbClr val="CE42CA"/>
                  </a:gs>
                  <a:gs pos="100000">
                    <a:srgbClr val="CD41CB"/>
                  </a:gs>
                  <a:gs pos="100000">
                    <a:srgbClr val="CD41CB"/>
                  </a:gs>
                  <a:gs pos="100000">
                    <a:srgbClr val="CC41CB"/>
                  </a:gs>
                  <a:gs pos="100000">
                    <a:srgbClr val="CB40CB"/>
                  </a:gs>
                  <a:gs pos="100000">
                    <a:srgbClr val="CB40CB"/>
                  </a:gs>
                  <a:gs pos="100000">
                    <a:srgbClr val="CA3FCB"/>
                  </a:gs>
                  <a:gs pos="100000">
                    <a:srgbClr val="C93FCB"/>
                  </a:gs>
                  <a:gs pos="100000">
                    <a:srgbClr val="C93FCB"/>
                  </a:gs>
                  <a:gs pos="100000">
                    <a:srgbClr val="C83ECB"/>
                  </a:gs>
                  <a:gs pos="100000">
                    <a:srgbClr val="C73ECB"/>
                  </a:gs>
                  <a:gs pos="100000">
                    <a:srgbClr val="C73ECC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552A64-5A48-E5F9-9E2C-0BD4A4E6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04180" y="2134820"/>
            <a:ext cx="7834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s-ES" sz="1800">
                <a:latin typeface="+mj-lt"/>
                <a:ea typeface="+mj-ea"/>
                <a:cs typeface="+mj-cs"/>
              </a:rPr>
              <a:t>Solicitud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F7CD189-E6C0-81B3-A74F-23AD7F25AD4F}"/>
              </a:ext>
            </a:extLst>
          </p:cNvPr>
          <p:cNvSpPr/>
          <p:nvPr/>
        </p:nvSpPr>
        <p:spPr bwMode="auto">
          <a:xfrm>
            <a:off x="1678923" y="2515575"/>
            <a:ext cx="3353790" cy="1043052"/>
          </a:xfrm>
          <a:prstGeom prst="wedgeRoundRectCallout">
            <a:avLst>
              <a:gd name="adj1" fmla="val -57645"/>
              <a:gd name="adj2" fmla="val 10145"/>
              <a:gd name="adj3" fmla="val 73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es-E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 madre y yo vamos a ir a Londres </a:t>
            </a:r>
            <a:br>
              <a:rPr lang="es-E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1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visitar a mi primo. ¿Qué cosas puedo hacer en Londres?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5094A4FD-AD2E-198B-2B38-4B83EEF45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8802" y="3760102"/>
            <a:ext cx="1049817" cy="104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ED0AE-335C-CFD3-6BC4-077A1A00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19494" y="5048243"/>
            <a:ext cx="16192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s-ES" sz="1600">
                <a:latin typeface="+mj-lt"/>
                <a:ea typeface="+mj-ea"/>
                <a:cs typeface="+mj-cs"/>
              </a:rPr>
              <a:t>Microsoft Copilot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0B522-5D91-25DD-061D-47130F557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906" y="3907679"/>
            <a:ext cx="1093317" cy="988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9CD09-6CC6-2099-7D45-D7ECD582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330331" y="5048243"/>
            <a:ext cx="238847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>
                <a:latin typeface="+mj-lt"/>
                <a:ea typeface="+mj-ea"/>
                <a:cs typeface="+mj-cs"/>
              </a:rPr>
              <a:t>Modelo de lenguaje grande (LLM)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E31D30-D49E-C229-8650-9B35ABFC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57304" y="4070653"/>
            <a:ext cx="1394301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754C8EC5-701A-B2ED-4BB9-D4CAA2C6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3088" y="2366301"/>
            <a:ext cx="1580528" cy="1580526"/>
          </a:xfrm>
          <a:prstGeom prst="rect">
            <a:avLst/>
          </a:prstGeom>
          <a:effectLst>
            <a:innerShdw blurRad="152400" dist="114300" dir="13500000">
              <a:prstClr val="black">
                <a:alpha val="16000"/>
              </a:prstClr>
            </a:inn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70FAFF-143E-4166-E55F-06183EF46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057249" y="3863370"/>
            <a:ext cx="794596" cy="268525"/>
          </a:xfrm>
          <a:prstGeom prst="bentConnector2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DF3B2C-BAA6-D94A-586A-79E8450B6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832336" y="3584587"/>
            <a:ext cx="1424499" cy="523220"/>
          </a:xfrm>
          <a:prstGeom prst="rect">
            <a:avLst/>
          </a:prstGeom>
          <a:solidFill>
            <a:srgbClr val="F4F3F5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s-ES" sz="1400" dirty="0">
                <a:latin typeface="+mj-lt"/>
                <a:ea typeface="+mj-ea"/>
                <a:cs typeface="+mj-cs"/>
              </a:rPr>
              <a:t>Datos de entrenamiento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811573-BD92-D41B-3188-653F5964E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412116" y="4549450"/>
            <a:ext cx="1399635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8" name="Speech Bubble: Rectangle with Corners Rounded 17" descr="Dear &lt;recipient&gt;,&#10;Please find enclosed my application for the role of …">
            <a:extLst>
              <a:ext uri="{FF2B5EF4-FFF2-40B4-BE49-F238E27FC236}">
                <a16:creationId xmlns:a16="http://schemas.microsoft.com/office/drawing/2014/main" id="{BD8FBF9D-90A6-17CF-8B76-F18A061196E9}"/>
              </a:ext>
            </a:extLst>
          </p:cNvPr>
          <p:cNvSpPr/>
          <p:nvPr/>
        </p:nvSpPr>
        <p:spPr bwMode="auto">
          <a:xfrm>
            <a:off x="861560" y="4049837"/>
            <a:ext cx="4151313" cy="1919164"/>
          </a:xfrm>
          <a:prstGeom prst="wedgeRoundRectCallout">
            <a:avLst>
              <a:gd name="adj1" fmla="val 67623"/>
              <a:gd name="adj2" fmla="val -36196"/>
              <a:gd name="adj3" fmla="val 35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ts val="200"/>
              </a:spcAft>
            </a:pPr>
            <a:r>
              <a:rPr lang="es-ES" sz="1400" dirty="0">
                <a:solidFill>
                  <a:schemeClr val="tx1"/>
                </a:solidFill>
              </a:rPr>
              <a:t>Londres es una ciudad llena de historia, cultura </a:t>
            </a:r>
            <a:br>
              <a:rPr lang="es-ES" sz="1400" dirty="0">
                <a:solidFill>
                  <a:schemeClr val="tx1"/>
                </a:solidFill>
              </a:rPr>
            </a:br>
            <a:r>
              <a:rPr lang="es-ES" sz="1400" dirty="0">
                <a:solidFill>
                  <a:schemeClr val="tx1"/>
                </a:solidFill>
              </a:rPr>
              <a:t>y cosas que hacer. Estas son algunas ideas que te propongo:</a:t>
            </a:r>
          </a:p>
          <a:p>
            <a:pPr marL="285750" indent="-190500" algn="l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</a:rPr>
              <a:t>Buckingham Palace: visita las salas de estado </a:t>
            </a:r>
            <a:br>
              <a:rPr lang="es-ES" sz="1400" dirty="0">
                <a:solidFill>
                  <a:schemeClr val="tx1"/>
                </a:solidFill>
              </a:rPr>
            </a:br>
            <a:r>
              <a:rPr lang="es-ES" sz="1400" dirty="0">
                <a:solidFill>
                  <a:schemeClr val="tx1"/>
                </a:solidFill>
              </a:rPr>
              <a:t>y disfruta del cambio de guardia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</a:rPr>
              <a:t>Torre de Londres: explora el castillo y disfruta de las joyas de la corona británica 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4954D6-30D6-2512-112E-D72639EB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8491" y="4124733"/>
            <a:ext cx="242896" cy="242894"/>
            <a:chOff x="11303794" y="1621403"/>
            <a:chExt cx="244474" cy="24447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0942F4-5722-4790-33DB-D3DEF33C52AD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43" name="Arrow: Bent 42">
              <a:extLst>
                <a:ext uri="{FF2B5EF4-FFF2-40B4-BE49-F238E27FC236}">
                  <a16:creationId xmlns:a16="http://schemas.microsoft.com/office/drawing/2014/main" id="{5D6ABEE4-B0F2-0D74-F13E-1C1CBB963B9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EA26EF-D369-3186-02EA-9CF36F57C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51605" y="3949206"/>
            <a:ext cx="242896" cy="242894"/>
            <a:chOff x="11303794" y="1621403"/>
            <a:chExt cx="244474" cy="24447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13F336-E67D-B508-13AD-AB0F4098B390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34F89DCC-AD14-7F08-E74E-7F3C226B47C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D30573-2FC0-7239-54B9-54060871A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169220" y="4428003"/>
            <a:ext cx="242896" cy="242894"/>
            <a:chOff x="11303794" y="1621403"/>
            <a:chExt cx="244474" cy="24447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6474EA-9969-8D6A-078C-3E86A5560345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56" name="Arrow: Bent 55">
              <a:extLst>
                <a:ext uri="{FF2B5EF4-FFF2-40B4-BE49-F238E27FC236}">
                  <a16:creationId xmlns:a16="http://schemas.microsoft.com/office/drawing/2014/main" id="{B19B3B64-0531-7B13-A8D7-23C50F134F86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DABA0D2-596E-EEA4-DA12-FC367922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0077388" y="4273483"/>
            <a:ext cx="242896" cy="242894"/>
            <a:chOff x="11303794" y="1621403"/>
            <a:chExt cx="244474" cy="24447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830584-205D-7643-9A4B-6AE883AB1EFC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sp>
          <p:nvSpPr>
            <p:cNvPr id="63" name="Arrow: Bent 62">
              <a:extLst>
                <a:ext uri="{FF2B5EF4-FFF2-40B4-BE49-F238E27FC236}">
                  <a16:creationId xmlns:a16="http://schemas.microsoft.com/office/drawing/2014/main" id="{00BEE1A7-387D-1D43-3E16-E99EA20C796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29" name="Books">
            <a:extLst>
              <a:ext uri="{FF2B5EF4-FFF2-40B4-BE49-F238E27FC236}">
                <a16:creationId xmlns:a16="http://schemas.microsoft.com/office/drawing/2014/main" id="{D2A75493-48F3-CC07-F4E2-F809F3F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54375" y="3083120"/>
            <a:ext cx="389916" cy="307868"/>
          </a:xfrm>
          <a:custGeom>
            <a:avLst/>
            <a:gdLst>
              <a:gd name="T0" fmla="*/ 3195 w 3452"/>
              <a:gd name="T1" fmla="*/ 1671 h 2724"/>
              <a:gd name="T2" fmla="*/ 309 w 3452"/>
              <a:gd name="T3" fmla="*/ 1671 h 2724"/>
              <a:gd name="T4" fmla="*/ 0 w 3452"/>
              <a:gd name="T5" fmla="*/ 1362 h 2724"/>
              <a:gd name="T6" fmla="*/ 309 w 3452"/>
              <a:gd name="T7" fmla="*/ 1053 h 2724"/>
              <a:gd name="T8" fmla="*/ 3195 w 3452"/>
              <a:gd name="T9" fmla="*/ 1053 h 2724"/>
              <a:gd name="T10" fmla="*/ 3018 w 3452"/>
              <a:gd name="T11" fmla="*/ 1053 h 2724"/>
              <a:gd name="T12" fmla="*/ 2937 w 3452"/>
              <a:gd name="T13" fmla="*/ 1362 h 2724"/>
              <a:gd name="T14" fmla="*/ 3018 w 3452"/>
              <a:gd name="T15" fmla="*/ 1671 h 2724"/>
              <a:gd name="T16" fmla="*/ 3452 w 3452"/>
              <a:gd name="T17" fmla="*/ 0 h 2724"/>
              <a:gd name="T18" fmla="*/ 566 w 3452"/>
              <a:gd name="T19" fmla="*/ 0 h 2724"/>
              <a:gd name="T20" fmla="*/ 257 w 3452"/>
              <a:gd name="T21" fmla="*/ 309 h 2724"/>
              <a:gd name="T22" fmla="*/ 566 w 3452"/>
              <a:gd name="T23" fmla="*/ 618 h 2724"/>
              <a:gd name="T24" fmla="*/ 3452 w 3452"/>
              <a:gd name="T25" fmla="*/ 618 h 2724"/>
              <a:gd name="T26" fmla="*/ 3275 w 3452"/>
              <a:gd name="T27" fmla="*/ 0 h 2724"/>
              <a:gd name="T28" fmla="*/ 3195 w 3452"/>
              <a:gd name="T29" fmla="*/ 309 h 2724"/>
              <a:gd name="T30" fmla="*/ 3275 w 3452"/>
              <a:gd name="T31" fmla="*/ 618 h 2724"/>
              <a:gd name="T32" fmla="*/ 192 w 3452"/>
              <a:gd name="T33" fmla="*/ 2724 h 2724"/>
              <a:gd name="T34" fmla="*/ 3078 w 3452"/>
              <a:gd name="T35" fmla="*/ 2724 h 2724"/>
              <a:gd name="T36" fmla="*/ 3387 w 3452"/>
              <a:gd name="T37" fmla="*/ 2415 h 2724"/>
              <a:gd name="T38" fmla="*/ 3078 w 3452"/>
              <a:gd name="T39" fmla="*/ 2106 h 2724"/>
              <a:gd name="T40" fmla="*/ 192 w 3452"/>
              <a:gd name="T41" fmla="*/ 2106 h 2724"/>
              <a:gd name="T42" fmla="*/ 369 w 3452"/>
              <a:gd name="T43" fmla="*/ 2724 h 2724"/>
              <a:gd name="T44" fmla="*/ 450 w 3452"/>
              <a:gd name="T45" fmla="*/ 2415 h 2724"/>
              <a:gd name="T46" fmla="*/ 369 w 3452"/>
              <a:gd name="T47" fmla="*/ 2106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2" h="2724">
                <a:moveTo>
                  <a:pt x="3195" y="1671"/>
                </a:moveTo>
                <a:cubicBezTo>
                  <a:pt x="309" y="1671"/>
                  <a:pt x="309" y="1671"/>
                  <a:pt x="309" y="1671"/>
                </a:cubicBezTo>
                <a:cubicBezTo>
                  <a:pt x="138" y="1671"/>
                  <a:pt x="0" y="1533"/>
                  <a:pt x="0" y="1362"/>
                </a:cubicBezTo>
                <a:cubicBezTo>
                  <a:pt x="0" y="1191"/>
                  <a:pt x="138" y="1053"/>
                  <a:pt x="309" y="1053"/>
                </a:cubicBezTo>
                <a:cubicBezTo>
                  <a:pt x="3195" y="1053"/>
                  <a:pt x="3195" y="1053"/>
                  <a:pt x="3195" y="1053"/>
                </a:cubicBezTo>
                <a:moveTo>
                  <a:pt x="3018" y="1053"/>
                </a:moveTo>
                <a:cubicBezTo>
                  <a:pt x="2968" y="1126"/>
                  <a:pt x="2937" y="1237"/>
                  <a:pt x="2937" y="1362"/>
                </a:cubicBezTo>
                <a:cubicBezTo>
                  <a:pt x="2937" y="1486"/>
                  <a:pt x="2968" y="1598"/>
                  <a:pt x="3018" y="1671"/>
                </a:cubicBezTo>
                <a:moveTo>
                  <a:pt x="3452" y="0"/>
                </a:moveTo>
                <a:cubicBezTo>
                  <a:pt x="566" y="0"/>
                  <a:pt x="566" y="0"/>
                  <a:pt x="566" y="0"/>
                </a:cubicBezTo>
                <a:cubicBezTo>
                  <a:pt x="396" y="0"/>
                  <a:pt x="257" y="139"/>
                  <a:pt x="257" y="309"/>
                </a:cubicBezTo>
                <a:cubicBezTo>
                  <a:pt x="257" y="480"/>
                  <a:pt x="396" y="618"/>
                  <a:pt x="566" y="618"/>
                </a:cubicBezTo>
                <a:cubicBezTo>
                  <a:pt x="3452" y="618"/>
                  <a:pt x="3452" y="618"/>
                  <a:pt x="3452" y="618"/>
                </a:cubicBezTo>
                <a:moveTo>
                  <a:pt x="3275" y="0"/>
                </a:moveTo>
                <a:cubicBezTo>
                  <a:pt x="3226" y="74"/>
                  <a:pt x="3195" y="185"/>
                  <a:pt x="3195" y="309"/>
                </a:cubicBezTo>
                <a:cubicBezTo>
                  <a:pt x="3195" y="434"/>
                  <a:pt x="3226" y="545"/>
                  <a:pt x="3275" y="618"/>
                </a:cubicBezTo>
                <a:moveTo>
                  <a:pt x="192" y="2724"/>
                </a:moveTo>
                <a:cubicBezTo>
                  <a:pt x="3078" y="2724"/>
                  <a:pt x="3078" y="2724"/>
                  <a:pt x="3078" y="2724"/>
                </a:cubicBezTo>
                <a:cubicBezTo>
                  <a:pt x="3249" y="2724"/>
                  <a:pt x="3387" y="2585"/>
                  <a:pt x="3387" y="2415"/>
                </a:cubicBezTo>
                <a:cubicBezTo>
                  <a:pt x="3387" y="2244"/>
                  <a:pt x="3249" y="2106"/>
                  <a:pt x="3078" y="2106"/>
                </a:cubicBezTo>
                <a:cubicBezTo>
                  <a:pt x="192" y="2106"/>
                  <a:pt x="192" y="2106"/>
                  <a:pt x="192" y="2106"/>
                </a:cubicBezTo>
                <a:moveTo>
                  <a:pt x="369" y="2724"/>
                </a:moveTo>
                <a:cubicBezTo>
                  <a:pt x="418" y="2650"/>
                  <a:pt x="450" y="2539"/>
                  <a:pt x="450" y="2415"/>
                </a:cubicBezTo>
                <a:cubicBezTo>
                  <a:pt x="450" y="2290"/>
                  <a:pt x="418" y="2179"/>
                  <a:pt x="369" y="2106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66EA7-2710-C41A-D7AC-B48D8057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3"/>
            <a:endCxn id="42" idx="2"/>
          </p:cNvCxnSpPr>
          <p:nvPr/>
        </p:nvCxnSpPr>
        <p:spPr>
          <a:xfrm>
            <a:off x="5032713" y="3037101"/>
            <a:ext cx="725778" cy="1209079"/>
          </a:xfrm>
          <a:prstGeom prst="bentConnector3">
            <a:avLst>
              <a:gd name="adj1" fmla="val 50000"/>
            </a:avLst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030" name="Page2_E7C3">
            <a:extLst>
              <a:ext uri="{FF2B5EF4-FFF2-40B4-BE49-F238E27FC236}">
                <a16:creationId xmlns:a16="http://schemas.microsoft.com/office/drawing/2014/main" id="{970E5C8A-40F7-0DF6-CD39-950A5F448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96022" y="3073595"/>
            <a:ext cx="258048" cy="322442"/>
          </a:xfrm>
          <a:custGeom>
            <a:avLst/>
            <a:gdLst>
              <a:gd name="T0" fmla="*/ 3310 w 3310"/>
              <a:gd name="T1" fmla="*/ 1102 h 4136"/>
              <a:gd name="T2" fmla="*/ 2206 w 3310"/>
              <a:gd name="T3" fmla="*/ 1102 h 4136"/>
              <a:gd name="T4" fmla="*/ 2206 w 3310"/>
              <a:gd name="T5" fmla="*/ 0 h 4136"/>
              <a:gd name="T6" fmla="*/ 3310 w 3310"/>
              <a:gd name="T7" fmla="*/ 1102 h 4136"/>
              <a:gd name="T8" fmla="*/ 2206 w 3310"/>
              <a:gd name="T9" fmla="*/ 0 h 4136"/>
              <a:gd name="T10" fmla="*/ 0 w 3310"/>
              <a:gd name="T11" fmla="*/ 0 h 4136"/>
              <a:gd name="T12" fmla="*/ 0 w 3310"/>
              <a:gd name="T13" fmla="*/ 4136 h 4136"/>
              <a:gd name="T14" fmla="*/ 3310 w 3310"/>
              <a:gd name="T15" fmla="*/ 4136 h 4136"/>
              <a:gd name="T16" fmla="*/ 3310 w 3310"/>
              <a:gd name="T17" fmla="*/ 1102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0" h="4136">
                <a:moveTo>
                  <a:pt x="3310" y="1102"/>
                </a:moveTo>
                <a:lnTo>
                  <a:pt x="2206" y="1102"/>
                </a:lnTo>
                <a:lnTo>
                  <a:pt x="2206" y="0"/>
                </a:lnTo>
                <a:moveTo>
                  <a:pt x="3310" y="1102"/>
                </a:moveTo>
                <a:lnTo>
                  <a:pt x="2206" y="0"/>
                </a:lnTo>
                <a:lnTo>
                  <a:pt x="0" y="0"/>
                </a:lnTo>
                <a:lnTo>
                  <a:pt x="0" y="4136"/>
                </a:lnTo>
                <a:lnTo>
                  <a:pt x="3310" y="4136"/>
                </a:lnTo>
                <a:lnTo>
                  <a:pt x="3310" y="1102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20BA8-16B3-B492-DBCF-BFE811B3ECC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2678020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D01665-52D2-5DF3-419A-6D50F8884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Rounded Rectangle 24_1">
            <a:extLst>
              <a:ext uri="{FF2B5EF4-FFF2-40B4-BE49-F238E27FC236}">
                <a16:creationId xmlns:a16="http://schemas.microsoft.com/office/drawing/2014/main" id="{A2B68EF1-034D-5426-EBC8-7B786864E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219200"/>
            <a:ext cx="11017250" cy="5049838"/>
          </a:xfrm>
          <a:prstGeom prst="roundRect">
            <a:avLst>
              <a:gd name="adj" fmla="val 2954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FC6C-D231-B394-D86B-26C9B3D8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Directrices para crear solicitudes eficaces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0ACFB4-BD6D-1CCB-2B29-4637FDFD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08125" y="1539145"/>
            <a:ext cx="9247506" cy="2805629"/>
            <a:chOff x="1473835" y="1459135"/>
            <a:chExt cx="9247506" cy="2805629"/>
          </a:xfrm>
        </p:grpSpPr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C9E3E1F2-E101-B6CC-2BBC-F5DDF39EE33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566610" y="1459135"/>
              <a:ext cx="9061957" cy="781146"/>
            </a:xfrm>
            <a:prstGeom prst="wedgeRoundRectCallout">
              <a:avLst>
                <a:gd name="adj1" fmla="val -54468"/>
                <a:gd name="adj2" fmla="val 27188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3">
                    <a:alpha val="10000"/>
                  </a:schemeClr>
                </a:gs>
                <a:gs pos="50000">
                  <a:schemeClr val="accent2">
                    <a:alpha val="1000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52400" dist="114300" dir="13500000">
                <a:prstClr val="black">
                  <a:alpha val="16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es-ES" sz="1400">
                  <a:solidFill>
                    <a:schemeClr val="tx1"/>
                  </a:solidFill>
                  <a:ea typeface="+mj-ea"/>
                  <a:cs typeface="+mj-cs"/>
                </a:rPr>
                <a:t>Resuma el artículo https://nodpublishers.com/London</a:t>
              </a:r>
              <a:r>
                <a:rPr lang="es-ES" sz="1400" baseline="30000">
                  <a:solidFill>
                    <a:schemeClr val="tx1"/>
                  </a:solidFill>
                  <a:ea typeface="+mj-ea"/>
                  <a:cs typeface="+mj-cs"/>
                </a:rPr>
                <a:t>1</a:t>
              </a:r>
              <a:r>
                <a:rPr lang="es-ES" sz="1400">
                  <a:solidFill>
                    <a:schemeClr val="tx1"/>
                  </a:solidFill>
                  <a:ea typeface="+mj-ea"/>
                  <a:cs typeface="+mj-cs"/>
                </a:rPr>
                <a:t> como una lista con viñetas de entre 3 y 5 datos interesantes</a:t>
              </a:r>
              <a:r>
                <a:rPr lang="es-ES" sz="1400" baseline="30000">
                  <a:solidFill>
                    <a:schemeClr val="tx1"/>
                  </a:solidFill>
                  <a:ea typeface="+mj-ea"/>
                  <a:cs typeface="+mj-cs"/>
                </a:rPr>
                <a:t>2</a:t>
              </a:r>
              <a:r>
                <a:rPr lang="es-ES" sz="1400">
                  <a:solidFill>
                    <a:schemeClr val="tx1"/>
                  </a:solidFill>
                  <a:ea typeface="+mj-ea"/>
                  <a:cs typeface="+mj-cs"/>
                </a:rPr>
                <a:t> para ayudarme a planificar un viaje</a:t>
              </a:r>
              <a:r>
                <a:rPr lang="es-ES" sz="1400" baseline="30000">
                  <a:solidFill>
                    <a:schemeClr val="tx1"/>
                  </a:solidFill>
                  <a:ea typeface="+mj-ea"/>
                  <a:cs typeface="+mj-cs"/>
                </a:rPr>
                <a:t>3</a:t>
              </a:r>
              <a:r>
                <a:rPr lang="es-ES" sz="1400">
                  <a:solidFill>
                    <a:schemeClr val="tx1"/>
                  </a:solidFill>
                  <a:ea typeface="+mj-ea"/>
                  <a:cs typeface="+mj-cs"/>
                </a:rPr>
                <a:t>. Haga que cada viñeta sea concisa y fácil de entender</a:t>
              </a:r>
              <a:r>
                <a:rPr lang="es-ES" sz="1400" baseline="30000">
                  <a:solidFill>
                    <a:schemeClr val="tx1"/>
                  </a:solidFill>
                  <a:ea typeface="+mj-ea"/>
                  <a:cs typeface="+mj-cs"/>
                </a:rPr>
                <a:t>4</a:t>
              </a:r>
            </a:p>
          </p:txBody>
        </p:sp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B6BAC0B7-D61B-2B00-8274-A7F452BF798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566610" y="3742514"/>
              <a:ext cx="9061957" cy="522250"/>
            </a:xfrm>
            <a:prstGeom prst="wedgeRoundRectCallout">
              <a:avLst>
                <a:gd name="adj1" fmla="val -56337"/>
                <a:gd name="adj2" fmla="val 1705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3">
                    <a:alpha val="10000"/>
                  </a:schemeClr>
                </a:gs>
                <a:gs pos="50000">
                  <a:schemeClr val="accent2">
                    <a:alpha val="1000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52400" dist="114300" dir="13500000">
                <a:prstClr val="black">
                  <a:alpha val="16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es-ES" sz="1400">
                  <a:solidFill>
                    <a:schemeClr val="tx1"/>
                  </a:solidFill>
                  <a:ea typeface="+mj-ea"/>
                  <a:cs typeface="+mj-cs"/>
                </a:rPr>
                <a:t>¿Es fácil moverse por la ciudad?</a:t>
              </a:r>
              <a:r>
                <a:rPr lang="es-ES" sz="1400" baseline="30000">
                  <a:solidFill>
                    <a:schemeClr val="tx1"/>
                  </a:solidFill>
                  <a:ea typeface="+mj-ea"/>
                  <a:cs typeface="+mj-cs"/>
                </a:rPr>
                <a:t>5</a:t>
              </a:r>
            </a:p>
          </p:txBody>
        </p:sp>
        <p:sp>
          <p:nvSpPr>
            <p:cNvPr id="5" name="Speech Bubble: Rectangle with Corners Rounded 4" descr="Dear &lt;recipient&gt;,&#10;Please find enclosed my application for the role of …">
              <a:extLst>
                <a:ext uri="{FF2B5EF4-FFF2-40B4-BE49-F238E27FC236}">
                  <a16:creationId xmlns:a16="http://schemas.microsoft.com/office/drawing/2014/main" id="{6CA6F0C5-2CE2-3240-6B74-1C69CA416C88}"/>
                </a:ext>
              </a:extLst>
            </p:cNvPr>
            <p:cNvSpPr/>
            <p:nvPr/>
          </p:nvSpPr>
          <p:spPr bwMode="auto">
            <a:xfrm>
              <a:off x="1473835" y="2498120"/>
              <a:ext cx="9247506" cy="986554"/>
            </a:xfrm>
            <a:prstGeom prst="wedgeRoundRectCallout">
              <a:avLst>
                <a:gd name="adj1" fmla="val 56145"/>
                <a:gd name="adj2" fmla="val -281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400">
                  <a:solidFill>
                    <a:schemeClr val="tx1"/>
                  </a:solidFill>
                </a:rPr>
                <a:t>Estos son algunos datos interesantes sobre Londres para ayudarte a planificar tu viaje:</a:t>
              </a:r>
            </a:p>
            <a:p>
              <a:pPr marL="285750" indent="-171450" algn="l" defTabSz="932472" fontAlgn="base">
                <a:spcBef>
                  <a:spcPts val="2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s-ES" sz="1200">
                  <a:solidFill>
                    <a:schemeClr val="tx1"/>
                  </a:solidFill>
                  <a:latin typeface="+mj-lt"/>
                  <a:ea typeface="+mj-ea"/>
                  <a:cs typeface="+mj-cs"/>
                </a:rPr>
                <a:t>Raíces históricas: </a:t>
              </a:r>
              <a:r>
                <a:rPr lang="es-ES" sz="1200">
                  <a:solidFill>
                    <a:schemeClr val="tx1"/>
                  </a:solidFill>
                </a:rPr>
                <a:t>Londinium, la actual Londres, fue fundada por los romanos en el año 47 d. C.</a:t>
              </a:r>
            </a:p>
            <a:p>
              <a:pPr marL="285750" indent="-171450" algn="l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s-ES" sz="120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707C6F88-6D94-C07B-740E-1A7052903060}"/>
              </a:ext>
            </a:extLst>
          </p:cNvPr>
          <p:cNvSpPr>
            <a:spLocks/>
          </p:cNvSpPr>
          <p:nvPr/>
        </p:nvSpPr>
        <p:spPr>
          <a:xfrm>
            <a:off x="726123" y="4730634"/>
            <a:ext cx="10742930" cy="1401244"/>
          </a:xfrm>
          <a:prstGeom prst="roundRect">
            <a:avLst>
              <a:gd name="adj" fmla="val 480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s-ES" sz="1200" dirty="0">
                <a:solidFill>
                  <a:schemeClr val="tx1"/>
                </a:solidFill>
                <a:cs typeface="Segoe UI" panose="020B0502040204020203" pitchFamily="34" charset="0"/>
              </a:rPr>
              <a:t>Proporcione una fuente sobre la que </a:t>
            </a:r>
            <a:r>
              <a:rPr lang="es-ES" sz="1200" i="1" dirty="0">
                <a:solidFill>
                  <a:schemeClr val="tx1"/>
                </a:solidFill>
                <a:cs typeface="Segoe UI" panose="020B0502040204020203" pitchFamily="34" charset="0"/>
              </a:rPr>
              <a:t>basar</a:t>
            </a:r>
            <a:r>
              <a:rPr lang="es-ES" sz="1200" dirty="0">
                <a:solidFill>
                  <a:schemeClr val="tx1"/>
                </a:solidFill>
                <a:cs typeface="Segoe UI" panose="020B0502040204020203" pitchFamily="34" charset="0"/>
              </a:rPr>
              <a:t> la respuesta en un ámbito de información concreto, si puede ser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s-ES" sz="1200" dirty="0">
                <a:solidFill>
                  <a:schemeClr val="tx1"/>
                </a:solidFill>
                <a:cs typeface="Segoe UI" panose="020B0502040204020203" pitchFamily="34" charset="0"/>
              </a:rPr>
              <a:t>Indique un objetivo concreto para </a:t>
            </a:r>
            <a:r>
              <a:rPr lang="es-ES" sz="1200" dirty="0" err="1">
                <a:solidFill>
                  <a:schemeClr val="tx1"/>
                </a:solidFill>
                <a:cs typeface="Segoe UI" panose="020B0502040204020203" pitchFamily="34" charset="0"/>
              </a:rPr>
              <a:t>Copilot</a:t>
            </a:r>
            <a:endParaRPr lang="es-ES" sz="1200" dirty="0">
              <a:solidFill>
                <a:schemeClr val="tx1"/>
              </a:solidFill>
              <a:cs typeface="Segoe UI" panose="020B0502040204020203" pitchFamily="34" charset="0"/>
            </a:endParaRP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s-ES" sz="1200" dirty="0">
                <a:solidFill>
                  <a:schemeClr val="tx1"/>
                </a:solidFill>
                <a:cs typeface="Segoe UI" panose="020B0502040204020203" pitchFamily="34" charset="0"/>
              </a:rPr>
              <a:t>Agregue contexto para mejorar la precisión y relevancia de la respuesta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s-ES" sz="1200" dirty="0">
                <a:solidFill>
                  <a:schemeClr val="tx1"/>
                </a:solidFill>
                <a:cs typeface="Segoe UI" panose="020B0502040204020203" pitchFamily="34" charset="0"/>
              </a:rPr>
              <a:t>Establezca expectativas claras sobre el formato de la respuesta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es-ES" sz="1200" dirty="0">
                <a:solidFill>
                  <a:schemeClr val="tx1"/>
                </a:solidFill>
                <a:cs typeface="Segoe UI" panose="020B0502040204020203" pitchFamily="34" charset="0"/>
              </a:rPr>
              <a:t>Realice iteraciones basadas en las solicitudes y respuestas anteriores para ajustar el resultado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31664F3-DAFF-6050-25FB-928B9AC59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7313504" y="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18DCB-1DF4-F648-ABC7-412ABFDFA65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68323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4BB7D-4B85-126B-74B5-5DA3C6080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18466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424C-F7A3-1B20-F718-860CCAC91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FF017-54BB-B932-BEE1-1F2AD3D562D5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4D2E2-7778-B939-F320-FDD80F02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003765"/>
            <a:ext cx="11268457" cy="509206"/>
          </a:xfrm>
        </p:spPr>
        <p:txBody>
          <a:bodyPr/>
          <a:lstStyle/>
          <a:p>
            <a:r>
              <a:rPr lang="es-ES" dirty="0"/>
              <a:t>Acerca del programa: Diseño de un destino de ensueño con IA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D70EA2-56B9-C0BF-8ACF-4A29A56B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52694"/>
            <a:ext cx="11017250" cy="49823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16BD29C6-E69A-1442-E3D3-BBF3D07BD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5250" y="1735573"/>
            <a:ext cx="3704907" cy="4616596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>
              <a:ln w="3175">
                <a:noFill/>
              </a:ln>
              <a:latin typeface="+mj-lt"/>
            </a:endParaRPr>
          </a:p>
        </p:txBody>
      </p:sp>
      <p:sp>
        <p:nvSpPr>
          <p:cNvPr id="42" name="Rounded Rectangle 3_1">
            <a:extLst>
              <a:ext uri="{FF2B5EF4-FFF2-40B4-BE49-F238E27FC236}">
                <a16:creationId xmlns:a16="http://schemas.microsoft.com/office/drawing/2014/main" id="{1BE939C8-DCF7-5DC4-B26E-0DA9C9A8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735573"/>
            <a:ext cx="6757351" cy="4616596"/>
          </a:xfrm>
          <a:prstGeom prst="roundRect">
            <a:avLst>
              <a:gd name="adj" fmla="val 3400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FD8364-50D7-9A72-C028-F7CC2A912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3048"/>
          <a:stretch/>
        </p:blipFill>
        <p:spPr>
          <a:xfrm>
            <a:off x="8947020" y="5929431"/>
            <a:ext cx="2473137" cy="422738"/>
          </a:xfrm>
          <a:custGeom>
            <a:avLst/>
            <a:gdLst>
              <a:gd name="connsiteX0" fmla="*/ 0 w 1788794"/>
              <a:gd name="connsiteY0" fmla="*/ 0 h 305762"/>
              <a:gd name="connsiteX1" fmla="*/ 1788794 w 1788794"/>
              <a:gd name="connsiteY1" fmla="*/ 0 h 305762"/>
              <a:gd name="connsiteX2" fmla="*/ 1788794 w 1788794"/>
              <a:gd name="connsiteY2" fmla="*/ 184779 h 305762"/>
              <a:gd name="connsiteX3" fmla="*/ 1667811 w 1788794"/>
              <a:gd name="connsiteY3" fmla="*/ 305762 h 305762"/>
              <a:gd name="connsiteX4" fmla="*/ 0 w 1788794"/>
              <a:gd name="connsiteY4" fmla="*/ 305762 h 30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94" h="305762">
                <a:moveTo>
                  <a:pt x="0" y="0"/>
                </a:moveTo>
                <a:lnTo>
                  <a:pt x="1788794" y="0"/>
                </a:lnTo>
                <a:lnTo>
                  <a:pt x="1788794" y="184779"/>
                </a:lnTo>
                <a:cubicBezTo>
                  <a:pt x="1788794" y="251596"/>
                  <a:pt x="1734628" y="305762"/>
                  <a:pt x="1667811" y="305762"/>
                </a:cubicBezTo>
                <a:lnTo>
                  <a:pt x="0" y="305762"/>
                </a:lnTo>
                <a:close/>
              </a:path>
            </a:pathLst>
          </a:cu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8E5A1C-8444-2243-7CD7-3D0BFFE48C28}"/>
              </a:ext>
            </a:extLst>
          </p:cNvPr>
          <p:cNvSpPr txBox="1">
            <a:spLocks/>
          </p:cNvSpPr>
          <p:nvPr/>
        </p:nvSpPr>
        <p:spPr>
          <a:xfrm>
            <a:off x="1610470" y="2058417"/>
            <a:ext cx="5727590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s-ES" sz="1600"/>
              <a:t>Hoy aprenderá a trabajar con herramientas de IA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EA0099-C811-E2FA-4C00-F6253C38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1945986"/>
            <a:ext cx="474335" cy="471083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E86B9F-F661-CF69-667A-8708AB705AB9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5F133E0-D811-2BBC-C849-C4A2DEEA5E7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2D9CB8CF-EACF-F8FB-8DDB-54C4EA7345F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DDF620CB-785A-2880-512B-4FDA5A5AC5F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242FDB2B-BE93-B012-A523-8C465E0EEC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0FBAAB43-96E2-896D-22E7-09BD0DF85E8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7DFC76-5CE8-11FA-476D-06F2529CD93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A767D4D-F77C-E2EF-9940-8B1139837121}"/>
              </a:ext>
            </a:extLst>
          </p:cNvPr>
          <p:cNvSpPr txBox="1">
            <a:spLocks/>
          </p:cNvSpPr>
          <p:nvPr/>
        </p:nvSpPr>
        <p:spPr>
          <a:xfrm>
            <a:off x="1610470" y="2837895"/>
            <a:ext cx="5526930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s-ES" sz="1600"/>
              <a:t>Descubrirá cosas increíbles que solo son posibles gracias a la IA, como todo lo que Microsoft Copilot puede hacer. Además, aprenderá y pondrá en práctica las aptitudes necesarias para trabajar con la IA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56F7D3-B5FC-98BD-15AB-FF39B886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2837895"/>
            <a:ext cx="474335" cy="471083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F2585E-BD8D-69C6-1361-6A2298CFE3E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A0E98F7-DADE-DCDF-30D4-2CEC3E2A2D3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D488F34-1BC8-250E-740B-E986ECFD1D8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7079D4DE-11C0-18CD-6F9B-68A213A92BA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127F3886-5526-419B-B65A-C74298FAA698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0144EAE9-A866-C359-2418-79839FA3E07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0FA7EA-7DFC-9047-C981-5888D8A81A3C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CFCB87A-72AD-3FD3-2D92-8A79D46282F2}"/>
              </a:ext>
            </a:extLst>
          </p:cNvPr>
          <p:cNvSpPr txBox="1">
            <a:spLocks/>
          </p:cNvSpPr>
          <p:nvPr/>
        </p:nvSpPr>
        <p:spPr>
          <a:xfrm>
            <a:off x="1610470" y="3997385"/>
            <a:ext cx="5727590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s-ES" sz="1600"/>
              <a:t>Usará su imaginación y creatividad para inventar un lugar y creará el contenido mediante la IA generativa para agregar contexto a su historia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035127-8E9D-A78A-AAED-6BD7930DF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3997385"/>
            <a:ext cx="474335" cy="471083"/>
            <a:chOff x="547424" y="4293480"/>
            <a:chExt cx="640026" cy="65741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BC5D696-BF3D-6DD4-74D1-856C09212DFA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B07F70F-57DA-EE3C-051C-1DB76822EEE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1" name="Rounded Rectangle 3_1">
                  <a:extLst>
                    <a:ext uri="{FF2B5EF4-FFF2-40B4-BE49-F238E27FC236}">
                      <a16:creationId xmlns:a16="http://schemas.microsoft.com/office/drawing/2014/main" id="{2655AA4A-949D-E852-3C4B-5B992AC22E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ounded Rectangle 3_1">
                  <a:extLst>
                    <a:ext uri="{FF2B5EF4-FFF2-40B4-BE49-F238E27FC236}">
                      <a16:creationId xmlns:a16="http://schemas.microsoft.com/office/drawing/2014/main" id="{4451E773-7FFE-9BB4-466E-21E8383B81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Rounded Rectangle 3_1">
                <a:extLst>
                  <a:ext uri="{FF2B5EF4-FFF2-40B4-BE49-F238E27FC236}">
                    <a16:creationId xmlns:a16="http://schemas.microsoft.com/office/drawing/2014/main" id="{7DBC0293-9638-1A88-0FD3-2443763B8DB0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ounded Rectangle 24_1">
                <a:extLst>
                  <a:ext uri="{FF2B5EF4-FFF2-40B4-BE49-F238E27FC236}">
                    <a16:creationId xmlns:a16="http://schemas.microsoft.com/office/drawing/2014/main" id="{FA784D5D-7E3D-B4BA-E317-9A4160B0030B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601C7D-595E-1D06-D3EC-852B479B3E8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D051B0-AAD5-5EA0-D531-68CCE7C78CD7}"/>
              </a:ext>
            </a:extLst>
          </p:cNvPr>
          <p:cNvSpPr txBox="1">
            <a:spLocks/>
          </p:cNvSpPr>
          <p:nvPr/>
        </p:nvSpPr>
        <p:spPr>
          <a:xfrm>
            <a:off x="1610470" y="5156875"/>
            <a:ext cx="5727590" cy="98488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s-ES" sz="1600" dirty="0"/>
              <a:t>Al final del programa, habrá creado un destino único a partir </a:t>
            </a:r>
            <a:br>
              <a:rPr lang="es-ES" sz="1600" dirty="0"/>
            </a:br>
            <a:r>
              <a:rPr lang="es-ES" sz="1600" dirty="0"/>
              <a:t>de su imaginación, con representaciones visuales, esquemas </a:t>
            </a:r>
            <a:br>
              <a:rPr lang="es-ES" sz="1600" dirty="0"/>
            </a:br>
            <a:r>
              <a:rPr lang="es-ES" sz="1600" dirty="0"/>
              <a:t>de menús, música y ambiente. Además, creará un nombre </a:t>
            </a:r>
            <a:br>
              <a:rPr lang="es-ES" sz="1600" dirty="0"/>
            </a:br>
            <a:r>
              <a:rPr lang="es-ES" sz="1600" dirty="0"/>
              <a:t>y un esquema de características de su destino de ensueño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C7D009-4A46-FAA0-1853-E66F8E4F9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5156875"/>
            <a:ext cx="474335" cy="471083"/>
            <a:chOff x="547424" y="4293480"/>
            <a:chExt cx="640026" cy="65741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1C449D6-68A1-53DE-8FB0-74308DE58F23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F339EEA-B02B-2E5D-B407-2FE29442A99C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9" name="Rounded Rectangle 3_1">
                  <a:extLst>
                    <a:ext uri="{FF2B5EF4-FFF2-40B4-BE49-F238E27FC236}">
                      <a16:creationId xmlns:a16="http://schemas.microsoft.com/office/drawing/2014/main" id="{0B0180D3-5F10-03F8-97EE-DEDFF918CFAE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ounded Rectangle 3_1">
                  <a:extLst>
                    <a:ext uri="{FF2B5EF4-FFF2-40B4-BE49-F238E27FC236}">
                      <a16:creationId xmlns:a16="http://schemas.microsoft.com/office/drawing/2014/main" id="{550BB677-F510-CEBF-DA89-DFA6989E0D8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" name="Rounded Rectangle 3_1">
                <a:extLst>
                  <a:ext uri="{FF2B5EF4-FFF2-40B4-BE49-F238E27FC236}">
                    <a16:creationId xmlns:a16="http://schemas.microsoft.com/office/drawing/2014/main" id="{F78C0E6D-9EDB-C087-F684-A0BEC6C51A2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ounded Rectangle 24_1">
                <a:extLst>
                  <a:ext uri="{FF2B5EF4-FFF2-40B4-BE49-F238E27FC236}">
                    <a16:creationId xmlns:a16="http://schemas.microsoft.com/office/drawing/2014/main" id="{1D29BFEC-8096-AC23-0148-A36519C3A0F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AAA2381-D5C4-B03C-199B-2F35C9F9BF1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baseline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61546BF-5978-8244-F231-375F7C2B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494646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D0C32C-54E9-A87B-235B-131EF9014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378697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5DCCD81-EE98-9AA3-DA74-146F37AD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262748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ool">
            <a:extLst>
              <a:ext uri="{FF2B5EF4-FFF2-40B4-BE49-F238E27FC236}">
                <a16:creationId xmlns:a16="http://schemas.microsoft.com/office/drawing/2014/main" id="{74019FA1-08DA-8EA2-8D6D-414A52D3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8349" y="2078740"/>
            <a:ext cx="145944" cy="205576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6" name="zoom">
            <a:extLst>
              <a:ext uri="{FF2B5EF4-FFF2-40B4-BE49-F238E27FC236}">
                <a16:creationId xmlns:a16="http://schemas.microsoft.com/office/drawing/2014/main" id="{F5208C11-F938-D8B8-493C-08E40B470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859" y="2968263"/>
            <a:ext cx="212922" cy="210346"/>
          </a:xfrm>
          <a:custGeom>
            <a:avLst/>
            <a:gdLst>
              <a:gd name="T0" fmla="*/ 120 w 343"/>
              <a:gd name="T1" fmla="*/ 111 h 338"/>
              <a:gd name="T2" fmla="*/ 231 w 343"/>
              <a:gd name="T3" fmla="*/ 0 h 338"/>
              <a:gd name="T4" fmla="*/ 343 w 343"/>
              <a:gd name="T5" fmla="*/ 111 h 338"/>
              <a:gd name="T6" fmla="*/ 231 w 343"/>
              <a:gd name="T7" fmla="*/ 223 h 338"/>
              <a:gd name="T8" fmla="*/ 120 w 343"/>
              <a:gd name="T9" fmla="*/ 111 h 338"/>
              <a:gd name="T10" fmla="*/ 152 w 343"/>
              <a:gd name="T11" fmla="*/ 189 h 338"/>
              <a:gd name="T12" fmla="*/ 0 w 343"/>
              <a:gd name="T13" fmla="*/ 338 h 338"/>
              <a:gd name="T14" fmla="*/ 231 w 343"/>
              <a:gd name="T15" fmla="*/ 64 h 338"/>
              <a:gd name="T16" fmla="*/ 231 w 343"/>
              <a:gd name="T17" fmla="*/ 159 h 338"/>
              <a:gd name="T18" fmla="*/ 279 w 343"/>
              <a:gd name="T19" fmla="*/ 111 h 338"/>
              <a:gd name="T20" fmla="*/ 184 w 343"/>
              <a:gd name="T21" fmla="*/ 11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3" h="338">
                <a:moveTo>
                  <a:pt x="120" y="111"/>
                </a:moveTo>
                <a:cubicBezTo>
                  <a:pt x="120" y="50"/>
                  <a:pt x="170" y="0"/>
                  <a:pt x="231" y="0"/>
                </a:cubicBezTo>
                <a:cubicBezTo>
                  <a:pt x="293" y="0"/>
                  <a:pt x="343" y="50"/>
                  <a:pt x="343" y="111"/>
                </a:cubicBezTo>
                <a:cubicBezTo>
                  <a:pt x="343" y="173"/>
                  <a:pt x="293" y="223"/>
                  <a:pt x="231" y="223"/>
                </a:cubicBezTo>
                <a:cubicBezTo>
                  <a:pt x="170" y="223"/>
                  <a:pt x="120" y="173"/>
                  <a:pt x="120" y="111"/>
                </a:cubicBezTo>
                <a:close/>
                <a:moveTo>
                  <a:pt x="152" y="189"/>
                </a:moveTo>
                <a:cubicBezTo>
                  <a:pt x="0" y="338"/>
                  <a:pt x="0" y="338"/>
                  <a:pt x="0" y="338"/>
                </a:cubicBezTo>
                <a:moveTo>
                  <a:pt x="231" y="64"/>
                </a:moveTo>
                <a:cubicBezTo>
                  <a:pt x="231" y="159"/>
                  <a:pt x="231" y="159"/>
                  <a:pt x="231" y="159"/>
                </a:cubicBezTo>
                <a:moveTo>
                  <a:pt x="279" y="111"/>
                </a:moveTo>
                <a:cubicBezTo>
                  <a:pt x="184" y="111"/>
                  <a:pt x="184" y="111"/>
                  <a:pt x="184" y="11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7" name="SurfaceStylus_EC87">
            <a:extLst>
              <a:ext uri="{FF2B5EF4-FFF2-40B4-BE49-F238E27FC236}">
                <a16:creationId xmlns:a16="http://schemas.microsoft.com/office/drawing/2014/main" id="{7324E999-7511-2DE7-713F-FDDB7B6B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292" y="4147858"/>
            <a:ext cx="170058" cy="170138"/>
          </a:xfrm>
          <a:custGeom>
            <a:avLst/>
            <a:gdLst>
              <a:gd name="T0" fmla="*/ 1258 w 3804"/>
              <a:gd name="T1" fmla="*/ 3792 h 3804"/>
              <a:gd name="T2" fmla="*/ 3778 w 3804"/>
              <a:gd name="T3" fmla="*/ 3792 h 3804"/>
              <a:gd name="T4" fmla="*/ 3706 w 3804"/>
              <a:gd name="T5" fmla="*/ 454 h 3804"/>
              <a:gd name="T6" fmla="*/ 3706 w 3804"/>
              <a:gd name="T7" fmla="*/ 98 h 3804"/>
              <a:gd name="T8" fmla="*/ 3350 w 3804"/>
              <a:gd name="T9" fmla="*/ 98 h 3804"/>
              <a:gd name="T10" fmla="*/ 527 w 3804"/>
              <a:gd name="T11" fmla="*/ 2780 h 3804"/>
              <a:gd name="T12" fmla="*/ 282 w 3804"/>
              <a:gd name="T13" fmla="*/ 3103 h 3804"/>
              <a:gd name="T14" fmla="*/ 139 w 3804"/>
              <a:gd name="T15" fmla="*/ 3372 h 3804"/>
              <a:gd name="T16" fmla="*/ 163 w 3804"/>
              <a:gd name="T17" fmla="*/ 3517 h 3804"/>
              <a:gd name="T18" fmla="*/ 287 w 3804"/>
              <a:gd name="T19" fmla="*/ 3641 h 3804"/>
              <a:gd name="T20" fmla="*/ 432 w 3804"/>
              <a:gd name="T21" fmla="*/ 3664 h 3804"/>
              <a:gd name="T22" fmla="*/ 701 w 3804"/>
              <a:gd name="T23" fmla="*/ 3522 h 3804"/>
              <a:gd name="T24" fmla="*/ 1024 w 3804"/>
              <a:gd name="T25" fmla="*/ 3277 h 3804"/>
              <a:gd name="T26" fmla="*/ 3706 w 3804"/>
              <a:gd name="T27" fmla="*/ 454 h 3804"/>
              <a:gd name="T28" fmla="*/ 3150 w 3804"/>
              <a:gd name="T29" fmla="*/ 276 h 3804"/>
              <a:gd name="T30" fmla="*/ 3528 w 3804"/>
              <a:gd name="T31" fmla="*/ 654 h 3804"/>
              <a:gd name="T32" fmla="*/ 0 w 3804"/>
              <a:gd name="T33" fmla="*/ 3804 h 3804"/>
              <a:gd name="T34" fmla="*/ 189 w 3804"/>
              <a:gd name="T35" fmla="*/ 3615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4" h="3804">
                <a:moveTo>
                  <a:pt x="1258" y="3792"/>
                </a:moveTo>
                <a:cubicBezTo>
                  <a:pt x="3778" y="3792"/>
                  <a:pt x="3778" y="3792"/>
                  <a:pt x="3778" y="3792"/>
                </a:cubicBezTo>
                <a:moveTo>
                  <a:pt x="3706" y="454"/>
                </a:moveTo>
                <a:cubicBezTo>
                  <a:pt x="3804" y="356"/>
                  <a:pt x="3804" y="196"/>
                  <a:pt x="3706" y="98"/>
                </a:cubicBezTo>
                <a:cubicBezTo>
                  <a:pt x="3608" y="0"/>
                  <a:pt x="3448" y="0"/>
                  <a:pt x="3350" y="98"/>
                </a:cubicBezTo>
                <a:cubicBezTo>
                  <a:pt x="527" y="2780"/>
                  <a:pt x="527" y="2780"/>
                  <a:pt x="527" y="2780"/>
                </a:cubicBezTo>
                <a:cubicBezTo>
                  <a:pt x="428" y="2874"/>
                  <a:pt x="346" y="2983"/>
                  <a:pt x="282" y="3103"/>
                </a:cubicBezTo>
                <a:cubicBezTo>
                  <a:pt x="139" y="3372"/>
                  <a:pt x="139" y="3372"/>
                  <a:pt x="139" y="3372"/>
                </a:cubicBezTo>
                <a:cubicBezTo>
                  <a:pt x="115" y="3420"/>
                  <a:pt x="125" y="3479"/>
                  <a:pt x="163" y="3517"/>
                </a:cubicBezTo>
                <a:cubicBezTo>
                  <a:pt x="287" y="3641"/>
                  <a:pt x="287" y="3641"/>
                  <a:pt x="287" y="3641"/>
                </a:cubicBezTo>
                <a:cubicBezTo>
                  <a:pt x="325" y="3679"/>
                  <a:pt x="384" y="3689"/>
                  <a:pt x="432" y="3664"/>
                </a:cubicBezTo>
                <a:cubicBezTo>
                  <a:pt x="701" y="3522"/>
                  <a:pt x="701" y="3522"/>
                  <a:pt x="701" y="3522"/>
                </a:cubicBezTo>
                <a:cubicBezTo>
                  <a:pt x="821" y="3458"/>
                  <a:pt x="930" y="3376"/>
                  <a:pt x="1024" y="3277"/>
                </a:cubicBezTo>
                <a:lnTo>
                  <a:pt x="3706" y="454"/>
                </a:lnTo>
                <a:close/>
                <a:moveTo>
                  <a:pt x="3150" y="276"/>
                </a:moveTo>
                <a:cubicBezTo>
                  <a:pt x="3528" y="654"/>
                  <a:pt x="3528" y="654"/>
                  <a:pt x="3528" y="654"/>
                </a:cubicBezTo>
                <a:moveTo>
                  <a:pt x="0" y="3804"/>
                </a:moveTo>
                <a:cubicBezTo>
                  <a:pt x="189" y="3615"/>
                  <a:pt x="189" y="3615"/>
                  <a:pt x="189" y="361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8" name="light">
            <a:extLst>
              <a:ext uri="{FF2B5EF4-FFF2-40B4-BE49-F238E27FC236}">
                <a16:creationId xmlns:a16="http://schemas.microsoft.com/office/drawing/2014/main" id="{C851CFE2-8272-2DA8-F557-B858165FE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436" y="5276783"/>
            <a:ext cx="155770" cy="231266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F814-D59B-9A7B-ABE9-9C852187FB3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E05D-7CAE-E73D-71BF-AB818154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619" y="2131440"/>
            <a:ext cx="3702537" cy="3654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83635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29BF-C4B4-3918-2814-69545376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es-ES"/>
              <a:t>Unidad 1: Introducción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A2BA6-3C8D-810E-43D8-E0AD9142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E5D387F-3D93-5677-1EDA-295089B6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8316A0-AC34-27D9-7CC9-617046C69F1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8AC44E-0B7C-B24A-F237-DCF96D8B0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84436" y="4397468"/>
            <a:ext cx="2662843" cy="224702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73E98749-6145-30A9-FD8D-9B138E1C0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957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1BD3AADD-1FA0-C8C3-027C-74248BFE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B60FA-E0F0-DFC5-E0F3-76ADB221B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04D649-FC7D-269E-D63C-2CF2EF3C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AF2C58-B656-5FFB-42F1-1A925551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10" name="Table 354">
            <a:extLst>
              <a:ext uri="{FF2B5EF4-FFF2-40B4-BE49-F238E27FC236}">
                <a16:creationId xmlns:a16="http://schemas.microsoft.com/office/drawing/2014/main" id="{DBFF5E89-DF1D-4152-AB5B-C549CD538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327870"/>
              </p:ext>
            </p:extLst>
          </p:nvPr>
        </p:nvGraphicFramePr>
        <p:xfrm>
          <a:off x="709157" y="1433058"/>
          <a:ext cx="4853443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494384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su navegador y vaya a </a:t>
                      </a: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61797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Inicie sesión en Copilot con su cuenta personal de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3383437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 no tiene una cuenta, siga estos pasos para crear una</a:t>
                      </a:r>
                    </a:p>
                    <a:p>
                      <a:pPr marL="285750" lvl="1" indent="-204788">
                        <a:spcBef>
                          <a:spcPts val="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Vaya a la página de registro de cuentas de Microsoft: Visite account.microsoft.com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Seleccione "Crear cuenta": Encontrará esta opción en la</a:t>
                      </a:r>
                      <a:b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página de inicio de sesión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Escriba su dirección de correo electrónico: Puede usar un correo electrónico existente o crear un nuevo correo de Microsoft Outlook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Cree una contraseña. Asegúrese de que es fiable y segura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Escriba sus detalles personales: Indique su nombre, país o región </a:t>
                      </a:r>
                      <a:b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y fecha de nacimiento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Verifique su correo electrónico: Microsoft le enviará un código de verificación a su correo electrónico. Escriba este código para verificar su cuenta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Complete el CAPTCHA. Este paso comprueba que no sea un robot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Acepte los términos: Lea y acepte los términos y condiciones de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45A2B8-4553-8780-B153-BA161D95ADC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D5F32-8F04-EA0A-1DD6-42AE42B2B551}"/>
              </a:ext>
            </a:extLst>
          </p:cNvPr>
          <p:cNvSpPr/>
          <p:nvPr/>
        </p:nvSpPr>
        <p:spPr bwMode="auto">
          <a:xfrm>
            <a:off x="6092375" y="1756867"/>
            <a:ext cx="5254232" cy="3992092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A14E7B-44F1-FA64-587F-2360D66D7E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376" y="2143611"/>
            <a:ext cx="5254231" cy="326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111F-B8B4-7582-A2E5-75CD690C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2DD7-35BC-9F05-0FCA-F3EEDFC4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es-ES"/>
              <a:t>Unidad 1: Introducción   </a:t>
            </a:r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EF2DD4BB-8676-BDE8-C9AF-D73BE43A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5" name="Arrow: U-Turn 44">
            <a:extLst>
              <a:ext uri="{FF2B5EF4-FFF2-40B4-BE49-F238E27FC236}">
                <a16:creationId xmlns:a16="http://schemas.microsoft.com/office/drawing/2014/main" id="{B845ECB4-C549-C1EF-4A32-39DCF6F3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BE3BD7-1597-AE3E-7BEE-06918283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02BE327-EDA6-E840-251F-F541210E5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+mj-lt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4B0688D-0FCD-AD1B-54EE-2CEC56B6D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A55D200-D59B-BA81-E2B3-F31989BF9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50" name="Table 354">
            <a:extLst>
              <a:ext uri="{FF2B5EF4-FFF2-40B4-BE49-F238E27FC236}">
                <a16:creationId xmlns:a16="http://schemas.microsoft.com/office/drawing/2014/main" id="{64A2D9DD-420E-5D6E-0477-3164C3E20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991632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una nueva pestaña en su navegador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Vaya a </a:t>
                      </a: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Ya ha completado los pasos de la Unidad </a:t>
                      </a:r>
                      <a:b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1 al iniciar sesión, pase a la Unidad 2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4835F986-3063-2C6B-A06B-2C2FC6D37A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CB61B-88E1-890C-66DE-5FF75B29349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2106109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F50B6-9E89-4459-AA01-F8C9860A7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8D82E68F-FAE7-4360-9568-127D4F372186}"/>
</file>

<file path=customXml/itemProps3.xml><?xml version="1.0" encoding="utf-8"?>
<ds:datastoreItem xmlns:ds="http://schemas.openxmlformats.org/officeDocument/2006/customXml" ds:itemID="{350A3893-5A58-4FAD-A1B2-04FF4DE169B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3848</Words>
  <Application>Microsoft Office PowerPoint</Application>
  <PresentationFormat>Widescreen</PresentationFormat>
  <Paragraphs>402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Avenir Next LT Pro</vt:lpstr>
      <vt:lpstr>Consolas</vt:lpstr>
      <vt:lpstr>Segoe UI</vt:lpstr>
      <vt:lpstr>Segoe UI Light</vt:lpstr>
      <vt:lpstr>Segoe UI Semibold</vt:lpstr>
      <vt:lpstr>Wingdings</vt:lpstr>
      <vt:lpstr>Microsoft Learn_Off-White Template</vt:lpstr>
      <vt:lpstr>Microsoft Learn: La posibilidad de brillar</vt:lpstr>
      <vt:lpstr>Microsoft</vt:lpstr>
      <vt:lpstr>¿Qué es la IA generativa?</vt:lpstr>
      <vt:lpstr>¿Qué es Microsoft Copilot?</vt:lpstr>
      <vt:lpstr>¿Cómo funciona Microsoft Copilot?</vt:lpstr>
      <vt:lpstr>Directrices para crear solicitudes eficaces</vt:lpstr>
      <vt:lpstr>Acerca del programa: Diseño de un destino de ensueño con IA </vt:lpstr>
      <vt:lpstr>Unidad 1: Introducción</vt:lpstr>
      <vt:lpstr>Unidad 1: Introducción   </vt:lpstr>
      <vt:lpstr>Unidad 1: Introducción      </vt:lpstr>
      <vt:lpstr>Unidad 2: Definir la idea y establecer el contexto</vt:lpstr>
      <vt:lpstr>Unidad 2: Crear su propia solicitud basada en roles para definir el diseñador de experiencias</vt:lpstr>
      <vt:lpstr>Unidad 2: Crear su propia solicitud basada en roles para definir el diseñador de experiencias</vt:lpstr>
      <vt:lpstr>Unidad 2: ¿Ha oído hablar sobre Mad Libs®?</vt:lpstr>
      <vt:lpstr>Unidad 2: Ejemplo de una solicitud basada en roles diferente</vt:lpstr>
      <vt:lpstr>Unidad 2: Definir la idea</vt:lpstr>
      <vt:lpstr>Unidad 3: Crear la imagen principal</vt:lpstr>
      <vt:lpstr>Trabaje a su ritmo</vt:lpstr>
      <vt:lpstr>Comparta el resultado</vt:lpstr>
      <vt:lpstr>Unidad 4: Una entrada triunfal</vt:lpstr>
      <vt:lpstr>Unidad 5: Lluvia de ideas sobre las características del destino</vt:lpstr>
      <vt:lpstr>Trabaje a su ritmo      </vt:lpstr>
      <vt:lpstr>Comparta el resultado     </vt:lpstr>
      <vt:lpstr>Unidad 6: Planificar el menú</vt:lpstr>
      <vt:lpstr>Unidad 7: Idear el ambiente y la música</vt:lpstr>
      <vt:lpstr>Unidad 8: Crear material de personalización de marca</vt:lpstr>
      <vt:lpstr>Trabaje a su ritmo  </vt:lpstr>
      <vt:lpstr>Sesión de análisis del proyecto</vt:lpstr>
      <vt:lpstr>Prueba de conocimientos</vt:lpstr>
      <vt:lpstr>Resumen</vt:lpstr>
      <vt:lpstr>Reflexionar y seguir aprendiendo: Su aventura en el mundo de la IA continúa.</vt:lpstr>
      <vt:lpstr>Microsoft Learn: La posibilidad de brillar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2025-02-14T21:31:54Z</dcterms:created>
  <dcterms:modified xsi:type="dcterms:W3CDTF">2025-03-13T08:48:00Z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